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0" r:id="rId3"/>
    <p:sldId id="265" r:id="rId4"/>
    <p:sldId id="267" r:id="rId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B33F2-F778-49C2-90FC-86938FB722C2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C9681-6A6B-4DAD-A608-49BA007F03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85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AAA828-BDC1-4A21-BF5D-593637E539E9}" type="datetimeFigureOut">
              <a:rPr lang="ru-RU" smtClean="0"/>
              <a:pPr/>
              <a:t>11.06.2014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405F28-8BE8-4BD1-B728-358322E35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Новости предприятия / Расширенное совещание руководящего состава ФТС России и ФГУП «РОСТЭК»"/>
          <p:cNvPicPr>
            <a:picLocks noChangeAspect="1" noChangeArrowheads="1"/>
          </p:cNvPicPr>
          <p:nvPr/>
        </p:nvPicPr>
        <p:blipFill>
          <a:blip r:embed="rId2" cstate="print">
            <a:lum bright="40000" contrast="20000"/>
          </a:blip>
          <a:srcRect t="4366" r="4115" b="11591"/>
          <a:stretch>
            <a:fillRect/>
          </a:stretch>
        </p:blipFill>
        <p:spPr bwMode="auto">
          <a:xfrm>
            <a:off x="0" y="468615"/>
            <a:ext cx="9144000" cy="6365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7188" y="1855858"/>
            <a:ext cx="85010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ln w="9000" cmpd="sng">
                <a:solidFill>
                  <a:schemeClr val="tx1"/>
                </a:solidFill>
                <a:prstDash val="solid"/>
              </a:ln>
              <a:gradFill flip="none" rotWithShape="1">
                <a:gsLst>
                  <a:gs pos="0">
                    <a:srgbClr val="008000">
                      <a:alpha val="74000"/>
                    </a:srgbClr>
                  </a:gs>
                  <a:gs pos="34000">
                    <a:srgbClr val="008000">
                      <a:alpha val="69000"/>
                    </a:srgb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9520238" y="2800351"/>
            <a:ext cx="1847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 sz="22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0995" y="1824724"/>
            <a:ext cx="8802594" cy="2308324"/>
          </a:xfrm>
          <a:prstGeom prst="rect">
            <a:avLst/>
          </a:prstGeom>
          <a:solidFill>
            <a:schemeClr val="bg1">
              <a:alpha val="54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Технология применения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генерального обеспечения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таможенном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декларировании товаров</a:t>
            </a:r>
            <a:endParaRPr lang="ru-RU" sz="3600" b="1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4214814" y="4500034"/>
            <a:ext cx="4789487" cy="307777"/>
          </a:xfrm>
          <a:prstGeom prst="rect">
            <a:avLst/>
          </a:prstGeom>
          <a:solidFill>
            <a:schemeClr val="bg1">
              <a:alpha val="5294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 sz="1400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3079" name="Группа 1"/>
          <p:cNvGrpSpPr>
            <a:grpSpLocks/>
          </p:cNvGrpSpPr>
          <p:nvPr/>
        </p:nvGrpSpPr>
        <p:grpSpPr bwMode="auto">
          <a:xfrm>
            <a:off x="0" y="44625"/>
            <a:ext cx="9144000" cy="850603"/>
            <a:chOff x="-1" y="0"/>
            <a:chExt cx="9144000" cy="86127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Прямоугольник 17"/>
            <p:cNvSpPr/>
            <p:nvPr/>
          </p:nvSpPr>
          <p:spPr>
            <a:xfrm>
              <a:off x="1990164" y="10793"/>
              <a:ext cx="7153835" cy="837037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700" dirty="0">
                <a:solidFill>
                  <a:srgbClr val="002060"/>
                </a:solidFill>
                <a:latin typeface="Arial Black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9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ГЛАВНОЕ УПРАВЛЕНИЕ ФЕДЕРАЛЬНЫХ ТАМОЖЕННЫХ ДОХОДОВ И ТАРИФНОГО РЕГУЛИРОВАНИЯ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700" dirty="0">
                <a:solidFill>
                  <a:schemeClr val="tx1"/>
                </a:solidFill>
                <a:cs typeface="Times New Roman" pitchFamily="18" charset="0"/>
              </a:endParaRPr>
            </a:p>
          </p:txBody>
        </p:sp>
        <p:pic>
          <p:nvPicPr>
            <p:cNvPr id="17" name="Picture 2" descr="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1990165" cy="861278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61365" y="4916166"/>
            <a:ext cx="8802594" cy="523220"/>
          </a:xfrm>
          <a:prstGeom prst="rect">
            <a:avLst/>
          </a:prstGeom>
          <a:solidFill>
            <a:schemeClr val="bg1">
              <a:alpha val="54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2978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489075" y="228600"/>
            <a:ext cx="7272338" cy="85725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1659" y="779404"/>
            <a:ext cx="8893175" cy="71437"/>
            <a:chOff x="-23" y="527"/>
            <a:chExt cx="5783" cy="24"/>
          </a:xfrm>
        </p:grpSpPr>
        <p:sp>
          <p:nvSpPr>
            <p:cNvPr id="4" name="Line 7"/>
            <p:cNvSpPr>
              <a:spLocks noChangeShapeType="1"/>
            </p:cNvSpPr>
            <p:nvPr/>
          </p:nvSpPr>
          <p:spPr bwMode="auto">
            <a:xfrm>
              <a:off x="-23" y="551"/>
              <a:ext cx="5760" cy="0"/>
            </a:xfrm>
            <a:prstGeom prst="line">
              <a:avLst/>
            </a:prstGeom>
            <a:noFill/>
            <a:ln w="889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0" y="527"/>
              <a:ext cx="5760" cy="0"/>
            </a:xfrm>
            <a:prstGeom prst="line">
              <a:avLst/>
            </a:prstGeom>
            <a:noFill/>
            <a:ln w="889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6" name="Oval 76"/>
          <p:cNvSpPr>
            <a:spLocks noChangeArrowheads="1"/>
          </p:cNvSpPr>
          <p:nvPr/>
        </p:nvSpPr>
        <p:spPr bwMode="auto">
          <a:xfrm>
            <a:off x="8748713" y="115888"/>
            <a:ext cx="288925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Arial" charset="0"/>
              </a:rPr>
              <a:t>1</a:t>
            </a:r>
          </a:p>
        </p:txBody>
      </p:sp>
      <p:pic>
        <p:nvPicPr>
          <p:cNvPr id="7" name="Picture 2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4775"/>
            <a:ext cx="12588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558854" y="-22799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генерального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</a:t>
            </a:r>
            <a:b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декларировании товаров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240017" y="1639803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29602" y="1972292"/>
            <a:ext cx="4824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Предоставление генерального обеспечения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выражение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желания об осуществлении учета и контроля его применения с использованием ЕАИС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без выдачи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подтверждения о предоставлении генерального обеспечения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реализация части 10 статьи 139 311-ФЗ)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44618" y="993472"/>
            <a:ext cx="3672408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Лицо, предоставляющее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генеральное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45378" y="4002966"/>
            <a:ext cx="259298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Таможенный орган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95552" y="5968538"/>
            <a:ext cx="259298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АС «Обеспечение»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63275" y="4736368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внесение сведений о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генеральном обеспечении (не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позднее рабочего дня,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следующего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за днем принятия генерального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обеспечения)</a:t>
            </a:r>
            <a:endParaRPr lang="ru-RU" sz="1600" dirty="0"/>
          </a:p>
        </p:txBody>
      </p:sp>
      <p:cxnSp>
        <p:nvCxnSpPr>
          <p:cNvPr id="26" name="Прямая соединительная линия 25"/>
          <p:cNvCxnSpPr>
            <a:stCxn id="17" idx="3"/>
          </p:cNvCxnSpPr>
          <p:nvPr/>
        </p:nvCxnSpPr>
        <p:spPr>
          <a:xfrm flipV="1">
            <a:off x="5738361" y="4171754"/>
            <a:ext cx="2175888" cy="158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7890627" y="1316637"/>
            <a:ext cx="0" cy="888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6" idx="3"/>
          </p:cNvCxnSpPr>
          <p:nvPr/>
        </p:nvCxnSpPr>
        <p:spPr>
          <a:xfrm flipH="1" flipV="1">
            <a:off x="6217026" y="1316638"/>
            <a:ext cx="1667342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32240" y="2204862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Таможенный приходный ордер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для банковской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гарантии,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договора поручительства)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1013843" y="4187632"/>
            <a:ext cx="213153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9388" y="2643055"/>
            <a:ext cx="1683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Таможенная расписка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для денежного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залога)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1013843" y="1322870"/>
            <a:ext cx="0" cy="12851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16" idx="1"/>
          </p:cNvCxnSpPr>
          <p:nvPr/>
        </p:nvCxnSpPr>
        <p:spPr>
          <a:xfrm flipV="1">
            <a:off x="1021331" y="1316638"/>
            <a:ext cx="1523287" cy="62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низ 47"/>
          <p:cNvSpPr/>
          <p:nvPr/>
        </p:nvSpPr>
        <p:spPr>
          <a:xfrm>
            <a:off x="4315857" y="3541952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 стрелкой 60"/>
          <p:cNvCxnSpPr>
            <a:endCxn id="40" idx="2"/>
          </p:cNvCxnSpPr>
          <p:nvPr/>
        </p:nvCxnSpPr>
        <p:spPr>
          <a:xfrm flipV="1">
            <a:off x="1013843" y="3720273"/>
            <a:ext cx="7489" cy="4673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7906760" y="3720273"/>
            <a:ext cx="7489" cy="45148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трелка вниз 62"/>
          <p:cNvSpPr/>
          <p:nvPr/>
        </p:nvSpPr>
        <p:spPr>
          <a:xfrm>
            <a:off x="4342243" y="4372298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>
            <a:off x="4366030" y="5536490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851920" y="1712822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" name="Овал 30"/>
          <p:cNvSpPr/>
          <p:nvPr/>
        </p:nvSpPr>
        <p:spPr>
          <a:xfrm>
            <a:off x="1082179" y="3803408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Овал 33"/>
          <p:cNvSpPr/>
          <p:nvPr/>
        </p:nvSpPr>
        <p:spPr>
          <a:xfrm>
            <a:off x="7452320" y="3803408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" name="Овал 34"/>
          <p:cNvSpPr/>
          <p:nvPr/>
        </p:nvSpPr>
        <p:spPr>
          <a:xfrm>
            <a:off x="3951985" y="444430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1482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 txBox="1">
            <a:spLocks/>
          </p:cNvSpPr>
          <p:nvPr/>
        </p:nvSpPr>
        <p:spPr bwMode="auto">
          <a:xfrm>
            <a:off x="1489075" y="228600"/>
            <a:ext cx="7272338" cy="85725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" name="Oval 76"/>
          <p:cNvSpPr>
            <a:spLocks noChangeArrowheads="1"/>
          </p:cNvSpPr>
          <p:nvPr/>
        </p:nvSpPr>
        <p:spPr bwMode="auto">
          <a:xfrm>
            <a:off x="8748713" y="115888"/>
            <a:ext cx="288925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Arial" charset="0"/>
              </a:rPr>
              <a:t>2</a:t>
            </a:r>
            <a:endParaRPr lang="ru-RU" sz="18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7" name="Picture 2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4775"/>
            <a:ext cx="12588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Стрелка вниз 27"/>
          <p:cNvSpPr/>
          <p:nvPr/>
        </p:nvSpPr>
        <p:spPr>
          <a:xfrm>
            <a:off x="4245715" y="1530777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024189" y="1916832"/>
            <a:ext cx="48245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Подача декларации на товары с указанием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гр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44 ДТ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сведений о ТПО/ТР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50552" y="970505"/>
            <a:ext cx="5272573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Участник ВЭД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75364" y="2968394"/>
            <a:ext cx="2592983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Таможенный орган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1681" y="6059465"/>
            <a:ext cx="5438538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АС «Обеспечение»</a:t>
            </a:r>
          </a:p>
        </p:txBody>
      </p:sp>
      <p:cxnSp>
        <p:nvCxnSpPr>
          <p:cNvPr id="34" name="Прямая соединительная линия 33"/>
          <p:cNvCxnSpPr>
            <a:stCxn id="31" idx="3"/>
          </p:cNvCxnSpPr>
          <p:nvPr/>
        </p:nvCxnSpPr>
        <p:spPr>
          <a:xfrm>
            <a:off x="5668347" y="3153060"/>
            <a:ext cx="21522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30" idx="3"/>
          </p:cNvCxnSpPr>
          <p:nvPr/>
        </p:nvCxnSpPr>
        <p:spPr>
          <a:xfrm flipH="1" flipV="1">
            <a:off x="7223125" y="1155171"/>
            <a:ext cx="597488" cy="77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 вниз 41"/>
          <p:cNvSpPr/>
          <p:nvPr/>
        </p:nvSpPr>
        <p:spPr>
          <a:xfrm>
            <a:off x="4256272" y="2478434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883554" y="2791706"/>
            <a:ext cx="0" cy="3607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7805877" y="2434916"/>
            <a:ext cx="7489" cy="7135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6"/>
          <p:cNvGrpSpPr>
            <a:grpSpLocks/>
          </p:cNvGrpSpPr>
          <p:nvPr/>
        </p:nvGrpSpPr>
        <p:grpSpPr bwMode="auto">
          <a:xfrm>
            <a:off x="251659" y="779404"/>
            <a:ext cx="8893175" cy="71437"/>
            <a:chOff x="-23" y="527"/>
            <a:chExt cx="5783" cy="24"/>
          </a:xfrm>
        </p:grpSpPr>
        <p:sp>
          <p:nvSpPr>
            <p:cNvPr id="48" name="Line 7"/>
            <p:cNvSpPr>
              <a:spLocks noChangeShapeType="1"/>
            </p:cNvSpPr>
            <p:nvPr/>
          </p:nvSpPr>
          <p:spPr bwMode="auto">
            <a:xfrm>
              <a:off x="-23" y="551"/>
              <a:ext cx="5760" cy="0"/>
            </a:xfrm>
            <a:prstGeom prst="line">
              <a:avLst/>
            </a:prstGeom>
            <a:noFill/>
            <a:ln w="889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9" name="Line 8"/>
            <p:cNvSpPr>
              <a:spLocks noChangeShapeType="1"/>
            </p:cNvSpPr>
            <p:nvPr/>
          </p:nvSpPr>
          <p:spPr bwMode="auto">
            <a:xfrm>
              <a:off x="0" y="527"/>
              <a:ext cx="5760" cy="0"/>
            </a:xfrm>
            <a:prstGeom prst="line">
              <a:avLst/>
            </a:prstGeom>
            <a:noFill/>
            <a:ln w="889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558854" y="-22799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Применение генерального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декларировании товаров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613493" y="3770780"/>
            <a:ext cx="5516726" cy="369332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АИС «АИСТ-М»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35732" y="4124291"/>
            <a:ext cx="0" cy="19030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6358" y="4475664"/>
            <a:ext cx="15699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апрос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 наличии 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генерального обеспечения и возможности его использования</a:t>
            </a:r>
            <a:endParaRPr lang="ru-RU" sz="1400" dirty="0">
              <a:solidFill>
                <a:prstClr val="black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V="1">
            <a:off x="2411760" y="4124729"/>
            <a:ext cx="1464" cy="194125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940152" y="4162906"/>
            <a:ext cx="0" cy="19030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6372200" y="4133577"/>
            <a:ext cx="0" cy="188771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1671655" y="4171754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6" name="Овал 55"/>
          <p:cNvSpPr/>
          <p:nvPr/>
        </p:nvSpPr>
        <p:spPr>
          <a:xfrm>
            <a:off x="5524331" y="4192942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7" name="Овал 56"/>
          <p:cNvSpPr/>
          <p:nvPr/>
        </p:nvSpPr>
        <p:spPr>
          <a:xfrm>
            <a:off x="2470502" y="573325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2329798" y="4532914"/>
            <a:ext cx="19012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Подтверждение наличия</a:t>
            </a:r>
          </a:p>
          <a:p>
            <a:pPr lvl="0" algn="ctr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генерального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обеспечения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139953" y="4362821"/>
            <a:ext cx="18284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Запрос на резервирование  суммы обеспечения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суммы генерального </a:t>
            </a:r>
            <a:r>
              <a:rPr lang="ru-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обеспечения</a:t>
            </a:r>
            <a:endParaRPr lang="ru-RU" sz="1400" dirty="0">
              <a:solidFill>
                <a:prstClr val="black"/>
              </a:solidFill>
            </a:endParaRPr>
          </a:p>
          <a:p>
            <a:pPr lvl="0" algn="ctr"/>
            <a:r>
              <a:rPr lang="ru-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60496" y="4362821"/>
            <a:ext cx="17394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Направление результата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резервирования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6456448" y="5771433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883554" y="3153060"/>
            <a:ext cx="21522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7805877" y="1155171"/>
            <a:ext cx="7368" cy="6945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588489" y="1779228"/>
            <a:ext cx="25209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Информирование  об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успешном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резервировании генерального обеспечения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17936" y="1732165"/>
            <a:ext cx="22927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 невозможности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резервирования суммы генерального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обеспечения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V="1">
            <a:off x="879556" y="1162921"/>
            <a:ext cx="3998" cy="5692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883554" y="1162921"/>
            <a:ext cx="10669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7374230" y="276646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1" name="Овал 40"/>
          <p:cNvSpPr/>
          <p:nvPr/>
        </p:nvSpPr>
        <p:spPr>
          <a:xfrm>
            <a:off x="976287" y="279170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 flipV="1">
            <a:off x="4988178" y="3318499"/>
            <a:ext cx="0" cy="45228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707904" y="3337727"/>
            <a:ext cx="0" cy="4330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62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79233" y="2564474"/>
            <a:ext cx="259298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Таможенный орган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3078" y="6372938"/>
            <a:ext cx="259298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АС «Обеспечение»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0455" y="5143791"/>
            <a:ext cx="25133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Высвобождение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зарезервированной суммы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генерального обеспечения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313804" y="4717197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349712" y="5940890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2" descr="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4775"/>
            <a:ext cx="12588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Заголовок 1"/>
          <p:cNvSpPr txBox="1">
            <a:spLocks/>
          </p:cNvSpPr>
          <p:nvPr/>
        </p:nvSpPr>
        <p:spPr bwMode="auto">
          <a:xfrm>
            <a:off x="1489075" y="228600"/>
            <a:ext cx="7272338" cy="857250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Oval 76"/>
          <p:cNvSpPr>
            <a:spLocks noChangeArrowheads="1"/>
          </p:cNvSpPr>
          <p:nvPr/>
        </p:nvSpPr>
        <p:spPr bwMode="auto">
          <a:xfrm>
            <a:off x="8748713" y="115888"/>
            <a:ext cx="288925" cy="287337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Arial" charset="0"/>
              </a:rPr>
              <a:t>3</a:t>
            </a:r>
            <a:endParaRPr lang="ru-RU" sz="1800" dirty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3" name="Group 6"/>
          <p:cNvGrpSpPr>
            <a:grpSpLocks/>
          </p:cNvGrpSpPr>
          <p:nvPr/>
        </p:nvGrpSpPr>
        <p:grpSpPr bwMode="auto">
          <a:xfrm>
            <a:off x="251659" y="779404"/>
            <a:ext cx="8893175" cy="71437"/>
            <a:chOff x="-23" y="527"/>
            <a:chExt cx="5783" cy="24"/>
          </a:xfrm>
        </p:grpSpPr>
        <p:sp>
          <p:nvSpPr>
            <p:cNvPr id="34" name="Line 7"/>
            <p:cNvSpPr>
              <a:spLocks noChangeShapeType="1"/>
            </p:cNvSpPr>
            <p:nvPr/>
          </p:nvSpPr>
          <p:spPr bwMode="auto">
            <a:xfrm>
              <a:off x="-23" y="551"/>
              <a:ext cx="5760" cy="0"/>
            </a:xfrm>
            <a:prstGeom prst="line">
              <a:avLst/>
            </a:prstGeom>
            <a:noFill/>
            <a:ln w="889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0" y="527"/>
              <a:ext cx="5760" cy="0"/>
            </a:xfrm>
            <a:prstGeom prst="line">
              <a:avLst/>
            </a:prstGeom>
            <a:noFill/>
            <a:ln w="8890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1558854" y="-22799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и контроль использования генерального обеспечения при декларировании товаров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59634" y="1129324"/>
            <a:ext cx="3192978" cy="92333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Исполнение обязательства, обеспеченного генеральным обеспечением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128102" y="1129324"/>
            <a:ext cx="3274370" cy="92333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Неисполнение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обязательства, обеспеченного генеральным обеспечением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520799" y="1380582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2" name="Овал 41"/>
          <p:cNvSpPr/>
          <p:nvPr/>
        </p:nvSpPr>
        <p:spPr>
          <a:xfrm>
            <a:off x="4715931" y="137906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3" name="Стрелка вниз 42"/>
          <p:cNvSpPr/>
          <p:nvPr/>
        </p:nvSpPr>
        <p:spPr>
          <a:xfrm>
            <a:off x="2275103" y="2087888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5465936" y="2582338"/>
            <a:ext cx="259298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Таможенный орган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56704" y="3537037"/>
            <a:ext cx="45376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Принятие мер по взысканию задолженности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в соответствии с главой 18 311-ФЗ</a:t>
            </a:r>
          </a:p>
        </p:txBody>
      </p:sp>
      <p:sp>
        <p:nvSpPr>
          <p:cNvPr id="47" name="Стрелка вниз 46"/>
          <p:cNvSpPr/>
          <p:nvPr/>
        </p:nvSpPr>
        <p:spPr>
          <a:xfrm>
            <a:off x="6601096" y="3071403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6576782" y="2105799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133617" y="4319284"/>
            <a:ext cx="259298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АИС «АИСТ-М»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8171" y="3398394"/>
            <a:ext cx="4035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Высвобождение зарезервированной суммы </a:t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генерального обеспечения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2304096" y="2952518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2300886" y="3887236"/>
            <a:ext cx="252027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69678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00B050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842</TotalTime>
  <Words>176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Фонова Татьяна Сергеевна</dc:creator>
  <cp:lastModifiedBy>YagodkinaEV</cp:lastModifiedBy>
  <cp:revision>121</cp:revision>
  <cp:lastPrinted>2014-05-30T12:17:54Z</cp:lastPrinted>
  <dcterms:created xsi:type="dcterms:W3CDTF">2013-11-14T06:46:41Z</dcterms:created>
  <dcterms:modified xsi:type="dcterms:W3CDTF">2014-06-11T11:28:15Z</dcterms:modified>
</cp:coreProperties>
</file>