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77" r:id="rId6"/>
    <p:sldId id="268" r:id="rId7"/>
    <p:sldId id="267" r:id="rId8"/>
    <p:sldId id="281" r:id="rId9"/>
    <p:sldId id="269" r:id="rId10"/>
    <p:sldId id="273" r:id="rId11"/>
    <p:sldId id="279" r:id="rId12"/>
    <p:sldId id="289" r:id="rId13"/>
    <p:sldId id="284" r:id="rId14"/>
    <p:sldId id="285" r:id="rId15"/>
    <p:sldId id="278" r:id="rId16"/>
    <p:sldId id="286" r:id="rId17"/>
    <p:sldId id="283" r:id="rId18"/>
    <p:sldId id="287" r:id="rId19"/>
    <p:sldId id="288" r:id="rId20"/>
    <p:sldId id="264" r:id="rId21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27F"/>
    <a:srgbClr val="A291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571" autoAdjust="0"/>
  </p:normalViewPr>
  <p:slideViewPr>
    <p:cSldViewPr>
      <p:cViewPr>
        <p:scale>
          <a:sx n="100" d="100"/>
          <a:sy n="100" d="100"/>
        </p:scale>
        <p:origin x="-70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vramenko\Desktop\Презентация\подложка с картой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22683" cy="6842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51520" y="2510894"/>
            <a:ext cx="864095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A2916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  <a:ea typeface="Tahoma" panose="020B0604030504040204" pitchFamily="34" charset="0"/>
                <a:cs typeface="Tahoma" panose="020B0604030504040204" pitchFamily="34" charset="0"/>
              </a:rPr>
              <a:t>ОБЩАЯ ХАРАКТЕРИСТИКА </a:t>
            </a:r>
          </a:p>
          <a:p>
            <a:pPr algn="ctr"/>
            <a:r>
              <a:rPr lang="ru-RU" sz="3600" b="1" dirty="0" smtClean="0">
                <a:solidFill>
                  <a:srgbClr val="A2916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  <a:ea typeface="Tahoma" panose="020B0604030504040204" pitchFamily="34" charset="0"/>
                <a:cs typeface="Tahoma" panose="020B0604030504040204" pitchFamily="34" charset="0"/>
              </a:rPr>
              <a:t>И ИЗМЕНЕНИЯ В ПОДХОДАХ К ТАМОЖЕННОМУ ДЕКЛАРИРОВАНИЮ И ВЫПУСКУ ТОВАРОВ</a:t>
            </a:r>
            <a:endParaRPr lang="ru-RU" sz="3600" b="1" dirty="0">
              <a:solidFill>
                <a:srgbClr val="A29163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mbria" panose="020405030504060302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39751" y="116632"/>
            <a:ext cx="6768753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700" b="1" dirty="0" smtClean="0">
                <a:latin typeface="Cambria" panose="02040503050406030204" pitchFamily="18" charset="0"/>
              </a:rPr>
              <a:t>М. В. ИСКОСКОВА</a:t>
            </a:r>
            <a:endParaRPr lang="ru-RU" sz="1700" b="1" dirty="0">
              <a:latin typeface="Cambria" panose="02040503050406030204" pitchFamily="18" charset="0"/>
            </a:endParaRPr>
          </a:p>
          <a:p>
            <a:pPr algn="r"/>
            <a:r>
              <a:rPr lang="ru-RU" sz="1700" b="1" dirty="0" smtClean="0">
                <a:latin typeface="Cambria" panose="02040503050406030204" pitchFamily="18" charset="0"/>
              </a:rPr>
              <a:t>НАЧАЛЬНИК ОТДЕЛА </a:t>
            </a:r>
          </a:p>
          <a:p>
            <a:pPr algn="r"/>
            <a:r>
              <a:rPr lang="ru-RU" sz="1700" b="1" dirty="0" smtClean="0">
                <a:latin typeface="Cambria" panose="02040503050406030204" pitchFamily="18" charset="0"/>
              </a:rPr>
              <a:t>ТАМОЖЕННОГО ЗАКОНОДАТЕЛЬСТВА </a:t>
            </a:r>
          </a:p>
          <a:p>
            <a:pPr algn="r"/>
            <a:r>
              <a:rPr lang="ru-RU" sz="1700" b="1" dirty="0" smtClean="0">
                <a:latin typeface="Cambria" panose="02040503050406030204" pitchFamily="18" charset="0"/>
              </a:rPr>
              <a:t>ДЕПАРТАМЕНТА ТАМОЖЕННОГО ЗАКОНОДАТЕЛЬСТВА </a:t>
            </a:r>
          </a:p>
          <a:p>
            <a:pPr algn="r"/>
            <a:r>
              <a:rPr lang="ru-RU" sz="1700" b="1" dirty="0" smtClean="0">
                <a:latin typeface="Cambria" panose="02040503050406030204" pitchFamily="18" charset="0"/>
              </a:rPr>
              <a:t>И ПРАВОПРИМЕНИТЕЛЬНОЙ ПРАКТИКИ</a:t>
            </a:r>
            <a:endParaRPr lang="ru-RU" sz="17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45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avramenko\Desktop\Презентация\подложка пуста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1898" cy="6863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323528" y="1484785"/>
            <a:ext cx="8496944" cy="1008112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/>
                </a:solidFill>
                <a:latin typeface="Cambria" panose="02040503050406030204" pitchFamily="18" charset="0"/>
              </a:rPr>
              <a:t>Предварительное таможенное декларирование осуществляется путем подачи таможенной декларации в отношении иностранных товаров до их ввоза на таможенную территорию Союза </a:t>
            </a:r>
            <a:r>
              <a:rPr lang="ru-RU" sz="16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либо до доставки товаров в место доставки, определенное таможенным органом отправления</a:t>
            </a:r>
            <a:r>
              <a:rPr lang="ru-RU" sz="1600" dirty="0" smtClean="0">
                <a:solidFill>
                  <a:schemeClr val="bg1"/>
                </a:solidFill>
                <a:latin typeface="Cambria" panose="02040503050406030204" pitchFamily="18" charset="0"/>
              </a:rPr>
              <a:t>.</a:t>
            </a:r>
            <a:endParaRPr lang="ru-RU" sz="1600" i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3528" y="2564904"/>
            <a:ext cx="8496944" cy="1944216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/>
                </a:solidFill>
                <a:latin typeface="Cambria" panose="02040503050406030204" pitchFamily="18" charset="0"/>
              </a:rPr>
              <a:t>Неполное декларирование допускается в случае, если декларант по независящим от него причинам не располагает точными сведениями, необходимыми для таможенного декларирования, при условии, что в декларации на товары заявлены сведения о соблюдении условий выпуска товаров, в том числе сведения об исчислении и уплате таможенных платежей, специальных, антидемпинговых, компенсационных пошлин, а также сведения, позволяющие идентифицировать товары по совокупности их количественных и качественных характеристик </a:t>
            </a:r>
            <a:endParaRPr lang="ru-RU" sz="1600" i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3528" y="4581128"/>
            <a:ext cx="8496944" cy="1872208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/>
                </a:solidFill>
                <a:latin typeface="Cambria" panose="02040503050406030204" pitchFamily="18" charset="0"/>
              </a:rPr>
              <a:t>При неполном декларировании могут не указываться или указываться ориентировочно сведения: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bg1"/>
                </a:solidFill>
                <a:latin typeface="Cambria" panose="02040503050406030204" pitchFamily="18" charset="0"/>
              </a:rPr>
              <a:t>О получателе товаров при вывозе товаров с таможенной территории Союза;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bg1"/>
                </a:solidFill>
                <a:latin typeface="Cambria" panose="02040503050406030204" pitchFamily="18" charset="0"/>
              </a:rPr>
              <a:t>О стране назначения товаров и (или) торгующей стране при вывозе товаров с таможенной территории Союза;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bg1"/>
                </a:solidFill>
                <a:latin typeface="Cambria" panose="02040503050406030204" pitchFamily="18" charset="0"/>
              </a:rPr>
              <a:t>О транспортных средствах, используемых для перевозки декларируемых товаров;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bg1"/>
                </a:solidFill>
                <a:latin typeface="Cambria" panose="02040503050406030204" pitchFamily="18" charset="0"/>
              </a:rPr>
              <a:t>Об упаковках товаров (количество, вид, маркировка и порядковые номера).</a:t>
            </a:r>
            <a:endParaRPr lang="ru-RU" sz="16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91880" y="188640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ambria" panose="02040503050406030204" pitchFamily="18" charset="0"/>
              </a:rPr>
              <a:t>ПРЕДВАРИТЕЛЬНОЕ И НЕПОЛНОЕ ТАМОЖЕННОЕ ДЕКЛАРИРОВАНИЕ ТОВАРОВ</a:t>
            </a:r>
            <a:endParaRPr lang="ru-RU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40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avramenko\Desktop\Презентация\подложка пуста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1898" cy="6863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491880" y="262389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ambria" panose="02040503050406030204" pitchFamily="18" charset="0"/>
              </a:rPr>
              <a:t>ПЕРИОДИЧЕСКОЕ ТАМОЖЕННОЕ ДЕКЛАРИРОВАНИЕ ТОВАРОВ</a:t>
            </a:r>
            <a:endParaRPr lang="ru-RU" b="1" dirty="0">
              <a:latin typeface="Cambria" panose="020405030504060302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9512" y="1412777"/>
            <a:ext cx="8784976" cy="1872208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Периодическое декларирование применяется при одновременном соблюдении следующих условий: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550" dirty="0" smtClean="0">
                <a:solidFill>
                  <a:schemeClr val="bg1"/>
                </a:solidFill>
                <a:latin typeface="Cambria" panose="02040503050406030204" pitchFamily="18" charset="0"/>
              </a:rPr>
              <a:t>Товары регулярно перемещаются через таможенную границу Союза в рамках одной товарной партии и в течении периода поставки;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550" dirty="0" smtClean="0">
                <a:solidFill>
                  <a:schemeClr val="bg1"/>
                </a:solidFill>
                <a:latin typeface="Cambria" panose="02040503050406030204" pitchFamily="18" charset="0"/>
              </a:rPr>
              <a:t>Товары имеют одинаковые наименование, происхождение и код в соответствии с ТН ВЭД;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550" dirty="0" smtClean="0">
                <a:solidFill>
                  <a:schemeClr val="bg1"/>
                </a:solidFill>
                <a:latin typeface="Cambria" panose="02040503050406030204" pitchFamily="18" charset="0"/>
              </a:rPr>
              <a:t>Декларантом выступает одно и то же лицо, которое производит 2 и более поставки одного и того же товара в  течении 30 календарных дней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9512" y="3356992"/>
            <a:ext cx="8784976" cy="1296144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Период поставки – </a:t>
            </a:r>
            <a:r>
              <a:rPr lang="ru-RU" sz="1600" dirty="0" smtClean="0">
                <a:solidFill>
                  <a:schemeClr val="bg1"/>
                </a:solidFill>
                <a:latin typeface="Cambria" panose="02040503050406030204" pitchFamily="18" charset="0"/>
              </a:rPr>
              <a:t>период, заявляемый декларантом, не превышающий 30 дней, в течении которого планируется: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bg1"/>
                </a:solidFill>
                <a:latin typeface="Cambria" panose="02040503050406030204" pitchFamily="18" charset="0"/>
              </a:rPr>
              <a:t>Предъявлять таможенному органу товары, ввозимые на таможенную территорию Союза;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bg1"/>
                </a:solidFill>
                <a:latin typeface="Cambria" panose="02040503050406030204" pitchFamily="18" charset="0"/>
              </a:rPr>
              <a:t>Отгружать товары, вывозимые с таможенной территории Союза.</a:t>
            </a:r>
            <a:endParaRPr lang="ru-RU" sz="155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79512" y="4725144"/>
            <a:ext cx="8784976" cy="1944216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Cambria" panose="02040503050406030204" pitchFamily="18" charset="0"/>
              </a:rPr>
              <a:t>При периодическом таможенном декларировании в декларации на товары заявляются сведения о количестве и стоимости товаров, планируемых к ввозу на таможенную территорию Союза либо к </a:t>
            </a:r>
            <a:r>
              <a:rPr lang="ru-RU" sz="1600" dirty="0" smtClean="0">
                <a:latin typeface="Cambria" panose="02040503050406030204" pitchFamily="18" charset="0"/>
              </a:rPr>
              <a:t>вывозу</a:t>
            </a:r>
            <a:r>
              <a:rPr lang="en-US" sz="1600" dirty="0" smtClean="0">
                <a:latin typeface="Cambria" panose="02040503050406030204" pitchFamily="18" charset="0"/>
              </a:rPr>
              <a:t> </a:t>
            </a:r>
            <a:r>
              <a:rPr lang="ru-RU" sz="1600" dirty="0" smtClean="0">
                <a:latin typeface="Cambria" panose="02040503050406030204" pitchFamily="18" charset="0"/>
              </a:rPr>
              <a:t>с </a:t>
            </a:r>
            <a:r>
              <a:rPr lang="ru-RU" sz="1600" dirty="0">
                <a:latin typeface="Cambria" panose="02040503050406030204" pitchFamily="18" charset="0"/>
              </a:rPr>
              <a:t>такой территории в течение заявленного периода поставки, а также сведения, необходимые для выпуска товаров, исчисления и уплаты таможенных платежей, специальных, антидемпинговых, компенсационных пошлин, подтверждающие соблюдение </a:t>
            </a:r>
            <a:r>
              <a:rPr lang="ru-RU" sz="1600" dirty="0" smtClean="0">
                <a:latin typeface="Cambria" panose="02040503050406030204" pitchFamily="18" charset="0"/>
              </a:rPr>
              <a:t>запретов</a:t>
            </a:r>
            <a:r>
              <a:rPr lang="en-US" sz="1600" dirty="0" smtClean="0">
                <a:latin typeface="Cambria" panose="02040503050406030204" pitchFamily="18" charset="0"/>
              </a:rPr>
              <a:t> </a:t>
            </a:r>
            <a:r>
              <a:rPr lang="ru-RU" sz="1600" dirty="0" smtClean="0">
                <a:latin typeface="Cambria" panose="02040503050406030204" pitchFamily="18" charset="0"/>
              </a:rPr>
              <a:t>и </a:t>
            </a:r>
            <a:r>
              <a:rPr lang="ru-RU" sz="1600" dirty="0">
                <a:latin typeface="Cambria" panose="02040503050406030204" pitchFamily="18" charset="0"/>
              </a:rPr>
              <a:t>ограничений и позволяющие идентифицировать </a:t>
            </a:r>
            <a:r>
              <a:rPr lang="ru-RU" sz="1600" dirty="0" smtClean="0">
                <a:latin typeface="Cambria" panose="02040503050406030204" pitchFamily="18" charset="0"/>
              </a:rPr>
              <a:t>товары</a:t>
            </a:r>
            <a:r>
              <a:rPr lang="en-US" sz="1600" dirty="0" smtClean="0">
                <a:latin typeface="Cambria" panose="02040503050406030204" pitchFamily="18" charset="0"/>
              </a:rPr>
              <a:t> </a:t>
            </a:r>
            <a:r>
              <a:rPr lang="ru-RU" sz="1600" dirty="0" smtClean="0">
                <a:latin typeface="Cambria" panose="02040503050406030204" pitchFamily="18" charset="0"/>
              </a:rPr>
              <a:t>по </a:t>
            </a:r>
            <a:r>
              <a:rPr lang="ru-RU" sz="1600" dirty="0">
                <a:latin typeface="Cambria" panose="02040503050406030204" pitchFamily="18" charset="0"/>
              </a:rPr>
              <a:t>совокупности их количественных и качественных характеристик.</a:t>
            </a:r>
            <a:endParaRPr lang="ru-RU" sz="160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543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vramenko\Desktop\Презентация\подложка пуста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1898" cy="6863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Скругленный прямоугольник 8"/>
          <p:cNvSpPr/>
          <p:nvPr/>
        </p:nvSpPr>
        <p:spPr>
          <a:xfrm>
            <a:off x="323528" y="2852936"/>
            <a:ext cx="8568952" cy="2232248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Cambria" panose="02040503050406030204" pitchFamily="18" charset="0"/>
              </a:rPr>
              <a:t> Особенности таможенного декларирования:</a:t>
            </a:r>
          </a:p>
          <a:p>
            <a:pPr algn="ctr"/>
            <a:endParaRPr lang="ru-RU" sz="1600" b="1" dirty="0">
              <a:latin typeface="Cambria" panose="02040503050406030204" pitchFamily="18" charset="0"/>
            </a:endParaRPr>
          </a:p>
          <a:p>
            <a:pPr algn="ctr"/>
            <a:endParaRPr lang="ru-RU" sz="1600" b="1" dirty="0" smtClean="0">
              <a:latin typeface="Cambria" panose="02040503050406030204" pitchFamily="18" charset="0"/>
            </a:endParaRPr>
          </a:p>
          <a:p>
            <a:pPr algn="ctr"/>
            <a:endParaRPr lang="ru-RU" sz="1600" b="1" dirty="0">
              <a:latin typeface="Cambria" panose="02040503050406030204" pitchFamily="18" charset="0"/>
            </a:endParaRPr>
          </a:p>
          <a:p>
            <a:pPr algn="ctr"/>
            <a:endParaRPr lang="ru-RU" sz="1600" b="1" dirty="0" smtClean="0">
              <a:latin typeface="Cambria" panose="02040503050406030204" pitchFamily="18" charset="0"/>
            </a:endParaRPr>
          </a:p>
          <a:p>
            <a:pPr algn="ctr"/>
            <a:endParaRPr lang="ru-RU" sz="1600" b="1" dirty="0">
              <a:latin typeface="Cambria" panose="02040503050406030204" pitchFamily="18" charset="0"/>
            </a:endParaRPr>
          </a:p>
          <a:p>
            <a:pPr algn="ctr"/>
            <a:endParaRPr lang="ru-RU" sz="1600" b="1" dirty="0" smtClean="0">
              <a:latin typeface="Cambria" panose="02040503050406030204" pitchFamily="18" charset="0"/>
            </a:endParaRPr>
          </a:p>
          <a:p>
            <a:pPr algn="ctr"/>
            <a:endParaRPr lang="ru-RU" sz="1600" b="1" dirty="0">
              <a:latin typeface="Cambria" panose="02040503050406030204" pitchFamily="18" charset="0"/>
            </a:endParaRPr>
          </a:p>
          <a:p>
            <a:pPr algn="ctr"/>
            <a:endParaRPr lang="ru-RU" sz="1600" b="1" dirty="0" smtClean="0">
              <a:latin typeface="Cambria" panose="020405030504060302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3528" y="1412776"/>
            <a:ext cx="8568952" cy="1296144"/>
          </a:xfrm>
          <a:prstGeom prst="roundRect">
            <a:avLst/>
          </a:prstGeom>
          <a:solidFill>
            <a:srgbClr val="A29163"/>
          </a:solidFill>
          <a:ln>
            <a:solidFill>
              <a:srgbClr val="0042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427F"/>
                </a:solidFill>
                <a:latin typeface="Cambria" panose="02040503050406030204" pitchFamily="18" charset="0"/>
              </a:rPr>
              <a:t>Унифицированы: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rgbClr val="00427F"/>
                </a:solidFill>
                <a:latin typeface="Cambria" panose="02040503050406030204" pitchFamily="18" charset="0"/>
              </a:rPr>
              <a:t>Порядок неполного таможенного декларирования товаров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rgbClr val="00427F"/>
                </a:solidFill>
                <a:latin typeface="Cambria" panose="02040503050406030204" pitchFamily="18" charset="0"/>
              </a:rPr>
              <a:t>Порядок периодического таможенного декларирования товаров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rgbClr val="00427F"/>
                </a:solidFill>
                <a:latin typeface="Cambria" panose="02040503050406030204" pitchFamily="18" charset="0"/>
              </a:rPr>
              <a:t>Порядок декларирования товаров, перемещаемых в несобранном или разобранном виде, в том числе в некомплектном либо незавершенном виде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968190"/>
              </p:ext>
            </p:extLst>
          </p:nvPr>
        </p:nvGraphicFramePr>
        <p:xfrm>
          <a:off x="1043608" y="3212976"/>
          <a:ext cx="2039888" cy="1728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9888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ТК ТС:</a:t>
                      </a:r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27F"/>
                    </a:solidFill>
                  </a:tcPr>
                </a:tc>
              </a:tr>
              <a:tr h="1362432"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Национальное</a:t>
                      </a:r>
                      <a:r>
                        <a:rPr lang="ru-RU" sz="1400" baseline="0" dirty="0" smtClean="0">
                          <a:solidFill>
                            <a:schemeClr val="bg1"/>
                          </a:solidFill>
                        </a:rPr>
                        <a:t> законодательство (статья 194 ТК ТС)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27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9641123"/>
              </p:ext>
            </p:extLst>
          </p:nvPr>
        </p:nvGraphicFramePr>
        <p:xfrm>
          <a:off x="4139952" y="3212976"/>
          <a:ext cx="4392488" cy="195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</a:tblGrid>
              <a:tr h="34176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ТК ЕАЭС  (пункт</a:t>
                      </a:r>
                      <a:r>
                        <a:rPr lang="ru-RU" baseline="0" dirty="0" smtClean="0"/>
                        <a:t> 7 статьи 74)</a:t>
                      </a:r>
                      <a:r>
                        <a:rPr lang="ru-RU" dirty="0" smtClean="0"/>
                        <a:t>:</a:t>
                      </a:r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27F"/>
                    </a:solidFill>
                  </a:tcPr>
                </a:tc>
              </a:tr>
              <a:tr h="131441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На уровне национального законодательства только: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При</a:t>
                      </a:r>
                      <a:r>
                        <a:rPr lang="ru-RU" sz="1400" baseline="0" dirty="0" smtClean="0">
                          <a:solidFill>
                            <a:schemeClr val="bg1"/>
                          </a:solidFill>
                        </a:rPr>
                        <a:t> п</a:t>
                      </a:r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еремещении товаров трубопроводным</a:t>
                      </a:r>
                      <a:r>
                        <a:rPr lang="ru-RU" sz="1400" baseline="0" dirty="0" smtClean="0">
                          <a:solidFill>
                            <a:schemeClr val="bg1"/>
                          </a:solidFill>
                        </a:rPr>
                        <a:t> транспортом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sz="1400" baseline="0" dirty="0" smtClean="0">
                          <a:solidFill>
                            <a:schemeClr val="bg1"/>
                          </a:solidFill>
                        </a:rPr>
                        <a:t>В случаях, когда декларант не располагает точными сведениями, необходимыми для декларирования товаров</a:t>
                      </a:r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  (временное периодическое декларирование)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27F"/>
                    </a:solidFill>
                  </a:tcPr>
                </a:tc>
              </a:tr>
            </a:tbl>
          </a:graphicData>
        </a:graphic>
      </p:graphicFrame>
      <p:sp>
        <p:nvSpPr>
          <p:cNvPr id="11" name="Стрелка вправо 10"/>
          <p:cNvSpPr/>
          <p:nvPr/>
        </p:nvSpPr>
        <p:spPr>
          <a:xfrm>
            <a:off x="3347864" y="3429000"/>
            <a:ext cx="576064" cy="1296144"/>
          </a:xfrm>
          <a:prstGeom prst="rightArrow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3528" y="5229200"/>
            <a:ext cx="8568952" cy="1512168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latin typeface="Cambria" panose="02040503050406030204" pitchFamily="18" charset="0"/>
              </a:rPr>
              <a:t>Порядок декларирования товаров, перемещаемых в несобранном или разобранном виде, в том числе в некомплектном либо незавершенном </a:t>
            </a:r>
            <a:r>
              <a:rPr lang="ru-RU" sz="1600" b="1" dirty="0" smtClean="0">
                <a:latin typeface="Cambria" panose="02040503050406030204" pitchFamily="18" charset="0"/>
              </a:rPr>
              <a:t>виде: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ru-RU" sz="1600" dirty="0" smtClean="0">
                <a:latin typeface="Cambria" panose="02040503050406030204" pitchFamily="18" charset="0"/>
              </a:rPr>
              <a:t>Перечень товаров ,в отношении которых принимаются решения о классификации товаров в несобранном или разобранном виде определяется Комиссией.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ru-RU" sz="1600" dirty="0" smtClean="0">
                <a:latin typeface="Cambria" panose="02040503050406030204" pitchFamily="18" charset="0"/>
              </a:rPr>
              <a:t>На уровне национального законодательства такой перечень может быть определен, только если это предусмотрено Комиссией (статья 21 пункт 3)</a:t>
            </a:r>
            <a:endParaRPr lang="ru-RU" sz="1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39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avramenko\Desktop\Презентация\подложка пуста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1898" cy="6863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491880" y="188640"/>
            <a:ext cx="5544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ambria" panose="02040503050406030204" pitchFamily="18" charset="0"/>
              </a:rPr>
              <a:t>СТРУКТУРА ГЛАВЫ 11 «ВЫПУСК ТОВАРОВ И ОПЕРАЦИИ, СВЯЗАННЫЕ С ВЫПУСКОМ ТОВАРОВ»</a:t>
            </a:r>
            <a:endParaRPr lang="ru-RU" b="1" dirty="0">
              <a:latin typeface="Cambria" panose="020405030504060302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3527" y="1484784"/>
            <a:ext cx="5040561" cy="576064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Статья 88. </a:t>
            </a:r>
            <a:r>
              <a:rPr lang="ru-RU" dirty="0" smtClean="0">
                <a:latin typeface="Cambria" panose="02040503050406030204" pitchFamily="18" charset="0"/>
              </a:rPr>
              <a:t>Условия и порядок выпуска товаров</a:t>
            </a:r>
            <a:endParaRPr lang="ru-RU" i="1" dirty="0">
              <a:latin typeface="Cambria" panose="020405030504060302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508104" y="1484784"/>
            <a:ext cx="3384377" cy="576064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Статья 89. </a:t>
            </a:r>
            <a:r>
              <a:rPr lang="ru-RU" dirty="0" smtClean="0">
                <a:latin typeface="Cambria" panose="02040503050406030204" pitchFamily="18" charset="0"/>
              </a:rPr>
              <a:t>Сроки выпуска товаров</a:t>
            </a:r>
            <a:endParaRPr lang="ru-RU" i="1" dirty="0">
              <a:latin typeface="Cambria" panose="020405030504060302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3529" y="2204864"/>
            <a:ext cx="3672407" cy="720080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Статья 90. </a:t>
            </a:r>
            <a:r>
              <a:rPr lang="ru-RU" dirty="0" smtClean="0">
                <a:solidFill>
                  <a:schemeClr val="bg1"/>
                </a:solidFill>
                <a:latin typeface="Cambria" panose="02040503050406030204" pitchFamily="18" charset="0"/>
              </a:rPr>
              <a:t>Выпуск товаров до подачи таможенной декларации</a:t>
            </a:r>
            <a:endParaRPr lang="ru-RU" i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39952" y="2204863"/>
            <a:ext cx="4752528" cy="1008113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Статья 91. </a:t>
            </a:r>
            <a:r>
              <a:rPr lang="ru-RU" dirty="0" smtClean="0">
                <a:solidFill>
                  <a:schemeClr val="bg1"/>
                </a:solidFill>
                <a:latin typeface="Cambria" panose="02040503050406030204" pitchFamily="18" charset="0"/>
              </a:rPr>
              <a:t>Выпуск товаров до завершения проведения проверки таможенных, иных документов и (или) сведений</a:t>
            </a:r>
            <a:endParaRPr lang="ru-RU" i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3528" y="3065997"/>
            <a:ext cx="3672408" cy="1299107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Статья 92. </a:t>
            </a:r>
            <a:r>
              <a:rPr lang="ru-RU" dirty="0" smtClean="0">
                <a:solidFill>
                  <a:schemeClr val="bg1"/>
                </a:solidFill>
                <a:latin typeface="Cambria" panose="02040503050406030204" pitchFamily="18" charset="0"/>
              </a:rPr>
              <a:t>Выпуск товаров при назначении таможенной экспертизы</a:t>
            </a:r>
            <a:endParaRPr lang="ru-RU" i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39952" y="3356992"/>
            <a:ext cx="4752528" cy="1008112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Статья 93. </a:t>
            </a:r>
            <a:r>
              <a:rPr lang="ru-RU" dirty="0" smtClean="0">
                <a:solidFill>
                  <a:schemeClr val="bg1"/>
                </a:solidFill>
                <a:latin typeface="Cambria" panose="02040503050406030204" pitchFamily="18" charset="0"/>
              </a:rPr>
              <a:t>Выпуск товаров при выявлении административного правонарушения или преступления</a:t>
            </a:r>
            <a:endParaRPr lang="ru-RU" i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3528" y="4509120"/>
            <a:ext cx="5040560" cy="1224136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Статья 94. </a:t>
            </a:r>
            <a:r>
              <a:rPr lang="ru-RU" dirty="0" smtClean="0">
                <a:solidFill>
                  <a:schemeClr val="bg1"/>
                </a:solidFill>
                <a:latin typeface="Cambria" panose="02040503050406030204" pitchFamily="18" charset="0"/>
              </a:rPr>
              <a:t>Приостановление выпуска товаров, содержащих объекты интеллектуальной собственности, и возобновление выпуска таких товаров</a:t>
            </a:r>
            <a:endParaRPr lang="ru-RU" i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508104" y="4437112"/>
            <a:ext cx="3384376" cy="1296144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Статья 95. </a:t>
            </a:r>
            <a:r>
              <a:rPr lang="ru-RU" dirty="0" smtClean="0">
                <a:solidFill>
                  <a:schemeClr val="bg1"/>
                </a:solidFill>
                <a:latin typeface="Cambria" panose="02040503050406030204" pitchFamily="18" charset="0"/>
              </a:rPr>
              <a:t>Отказ в выпуске товаров</a:t>
            </a:r>
            <a:endParaRPr lang="ru-RU" i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23529" y="5877272"/>
            <a:ext cx="8568951" cy="648072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Статья 96. </a:t>
            </a:r>
            <a:r>
              <a:rPr lang="ru-RU" dirty="0" smtClean="0">
                <a:solidFill>
                  <a:schemeClr val="bg1"/>
                </a:solidFill>
                <a:latin typeface="Cambria" panose="02040503050406030204" pitchFamily="18" charset="0"/>
              </a:rPr>
              <a:t>Условно выпущенные товары</a:t>
            </a:r>
            <a:endParaRPr lang="ru-RU" i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54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avramenko\Desktop\Презентация\подложка пуста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1898" cy="6863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491880" y="395372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ambria" panose="02040503050406030204" pitchFamily="18" charset="0"/>
              </a:rPr>
              <a:t>СРОКИ ВЫПУСКА ТОВАРОВ</a:t>
            </a:r>
            <a:endParaRPr lang="ru-RU" b="1" dirty="0">
              <a:latin typeface="Cambria" panose="020405030504060302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9512" y="1412776"/>
            <a:ext cx="8784976" cy="2304256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Cambria" panose="02040503050406030204" pitchFamily="18" charset="0"/>
              </a:rPr>
              <a:t>Выпуск товаров должен быть завершен в течение 4 часов </a:t>
            </a:r>
            <a:br>
              <a:rPr lang="ru-RU" sz="1400" b="1" dirty="0">
                <a:latin typeface="Cambria" panose="02040503050406030204" pitchFamily="18" charset="0"/>
              </a:rPr>
            </a:br>
            <a:r>
              <a:rPr lang="ru-RU" sz="1400" b="1" dirty="0">
                <a:latin typeface="Cambria" panose="02040503050406030204" pitchFamily="18" charset="0"/>
              </a:rPr>
              <a:t>с момента регистрации таможенной декларации, если до истечения этого срока:</a:t>
            </a:r>
          </a:p>
          <a:p>
            <a:pPr algn="ctr"/>
            <a:endParaRPr lang="ru-RU" sz="1400" b="1" dirty="0">
              <a:latin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>
                <a:latin typeface="Cambria" panose="02040503050406030204" pitchFamily="18" charset="0"/>
              </a:rPr>
              <a:t>Таможенным органом не запрошены документы </a:t>
            </a:r>
            <a:r>
              <a:rPr lang="ru-RU" sz="1400" dirty="0" smtClean="0">
                <a:latin typeface="Cambria" panose="02040503050406030204" pitchFamily="18" charset="0"/>
              </a:rPr>
              <a:t>, подтверждающие </a:t>
            </a:r>
            <a:r>
              <a:rPr lang="ru-RU" sz="1400" dirty="0">
                <a:latin typeface="Cambria" panose="02040503050406030204" pitchFamily="18" charset="0"/>
              </a:rPr>
              <a:t>сведения, заявленные в таможенной декларации, и (или) не принято решение о проведении иных форм таможенного контроля;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>
                <a:latin typeface="Cambria" panose="02040503050406030204" pitchFamily="18" charset="0"/>
              </a:rPr>
              <a:t>Декларант не обратился в таможенный орган с мотивированным обращением о внесении изменений и (или) дополнений в сведения, заявленные в таможенной декларации;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>
                <a:latin typeface="Cambria" panose="02040503050406030204" pitchFamily="18" charset="0"/>
              </a:rPr>
              <a:t>Декларантом соблюдено требование таможенного органа внести изменения и (или) дополнения в сведения, заявленные в таможенной декларации.</a:t>
            </a:r>
            <a:endParaRPr lang="ru-RU" sz="14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3461" y="3717032"/>
            <a:ext cx="8784976" cy="3140968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Cambria" panose="02040503050406030204" pitchFamily="18" charset="0"/>
              </a:rPr>
              <a:t>Выпуск товаров должен быть завершен таможенным органом не позднее 1 рабочего дня, следующего за днем регистрации таможенной декларации </a:t>
            </a:r>
            <a:r>
              <a:rPr lang="ru-RU" sz="1400" b="1" dirty="0" smtClean="0">
                <a:latin typeface="Cambria" panose="02040503050406030204" pitchFamily="18" charset="0"/>
              </a:rPr>
              <a:t>либо за днем:</a:t>
            </a:r>
            <a:endParaRPr lang="ru-RU" sz="1400" b="1" dirty="0">
              <a:latin typeface="Cambria" panose="02040503050406030204" pitchFamily="18" charset="0"/>
            </a:endParaRPr>
          </a:p>
          <a:p>
            <a:pPr algn="ctr"/>
            <a:endParaRPr lang="ru-RU" sz="1400" b="1" dirty="0">
              <a:latin typeface="Cambria" panose="0204050305040603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400" dirty="0">
                <a:latin typeface="Cambria" panose="02040503050406030204" pitchFamily="18" charset="0"/>
              </a:rPr>
              <a:t>Внесения изменений (дополнений) в сведения, заявленные в таможенной декларации – при условии, что таможенным органом, зарегистрировавшим таможенную декларацию, получено уведомление о размещении товаров в зоне таможенного контроля, указанной в таможенной декларации;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400" dirty="0">
                <a:latin typeface="Cambria" panose="02040503050406030204" pitchFamily="18" charset="0"/>
              </a:rPr>
              <a:t>Получения таможенным органом, зарегистрировавшим таможенную декларацию, уведомления о размещении товаров в зоне таможенного контроля, указанной в таможенной декларации, – при условии, что таможенный орган уведомлен об отсутствии необходимости внесения изменений (дополнений) в поданную таможенную декларацию либо изменения (дополнения) внесены в сведения, заявленные в таможенной декларации до получения таможенным органом уведомления о размещении товаров в зоне таможенного контроля, указанной в таможенной декларации.</a:t>
            </a:r>
            <a:endParaRPr lang="ru-RU" sz="14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89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avramenko\Desktop\Презентация\подложка пуста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1898" cy="6863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491880" y="395372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ambria" panose="02040503050406030204" pitchFamily="18" charset="0"/>
              </a:rPr>
              <a:t>ВЫПУСК ТОВАРОВ ДО ПОДАЧИ </a:t>
            </a:r>
          </a:p>
          <a:p>
            <a:pPr algn="ctr"/>
            <a:r>
              <a:rPr lang="ru-RU" b="1" dirty="0" smtClean="0">
                <a:latin typeface="Cambria" panose="02040503050406030204" pitchFamily="18" charset="0"/>
              </a:rPr>
              <a:t>ТАМОЖЕННОЙ ДЕКЛАРАЦИИ</a:t>
            </a:r>
            <a:endParaRPr lang="ru-RU" b="1" dirty="0">
              <a:latin typeface="Cambria" panose="020405030504060302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504" y="1412777"/>
            <a:ext cx="8928992" cy="2160239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Выпуск товаров до подачи таможенной декларации может быть осуществлен при помещении под таможенную процедуру </a:t>
            </a:r>
            <a:r>
              <a:rPr lang="ru-RU" sz="15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выпуска для </a:t>
            </a:r>
            <a:r>
              <a:rPr lang="ru-RU" sz="15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внутреннего потребления ввозимых (ввезенных) на таможенную территорию Союза: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550" dirty="0" smtClean="0">
                <a:latin typeface="Cambria" panose="02040503050406030204" pitchFamily="18" charset="0"/>
              </a:rPr>
              <a:t>Отдельных </a:t>
            </a:r>
            <a:r>
              <a:rPr lang="ru-RU" sz="1550" dirty="0">
                <a:latin typeface="Cambria" panose="02040503050406030204" pitchFamily="18" charset="0"/>
              </a:rPr>
              <a:t>категорий </a:t>
            </a:r>
            <a:r>
              <a:rPr lang="ru-RU" sz="1550" dirty="0" smtClean="0">
                <a:latin typeface="Cambria" panose="02040503050406030204" pitchFamily="18" charset="0"/>
              </a:rPr>
              <a:t>товаров, указанных в статье  49 проекта ТК ЕАЭС);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550" dirty="0" smtClean="0">
                <a:latin typeface="Cambria" panose="02040503050406030204" pitchFamily="18" charset="0"/>
              </a:rPr>
              <a:t>Товаров</a:t>
            </a:r>
            <a:r>
              <a:rPr lang="ru-RU" sz="1550" dirty="0">
                <a:latin typeface="Cambria" panose="02040503050406030204" pitchFamily="18" charset="0"/>
              </a:rPr>
              <a:t>, декларантом которых является уполномоченный экономический оператор, включенный в реестр уполномоченных экономических операторов с выдачей свидетельства </a:t>
            </a:r>
            <a:r>
              <a:rPr lang="ru-RU" sz="1550" dirty="0" smtClean="0">
                <a:latin typeface="Cambria" panose="02040503050406030204" pitchFamily="18" charset="0"/>
              </a:rPr>
              <a:t>первого или </a:t>
            </a:r>
            <a:r>
              <a:rPr lang="ru-RU" sz="1550" dirty="0">
                <a:latin typeface="Cambria" panose="02040503050406030204" pitchFamily="18" charset="0"/>
              </a:rPr>
              <a:t>третьего </a:t>
            </a:r>
            <a:r>
              <a:rPr lang="ru-RU" sz="1550" dirty="0" smtClean="0">
                <a:latin typeface="Cambria" panose="02040503050406030204" pitchFamily="18" charset="0"/>
              </a:rPr>
              <a:t>типа;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550" dirty="0" smtClean="0">
                <a:latin typeface="Cambria" panose="02040503050406030204" pitchFamily="18" charset="0"/>
              </a:rPr>
              <a:t>Валюты </a:t>
            </a:r>
            <a:r>
              <a:rPr lang="ru-RU" sz="1550" dirty="0">
                <a:latin typeface="Cambria" panose="02040503050406030204" pitchFamily="18" charset="0"/>
              </a:rPr>
              <a:t>государств-членов, иностранной валюты и золота, ввозимых и вывозимых национальными (центральными) банками государств-членов и их филиалами.</a:t>
            </a:r>
            <a:endParaRPr lang="ru-RU" sz="155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7504" y="3645025"/>
            <a:ext cx="8928992" cy="3096344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При выпуске до подачи декларации декларант представляет в таможенный орган: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550" dirty="0">
                <a:latin typeface="Cambria" panose="02040503050406030204" pitchFamily="18" charset="0"/>
              </a:rPr>
              <a:t>Т</a:t>
            </a:r>
            <a:r>
              <a:rPr lang="ru-RU" sz="1550" dirty="0" smtClean="0">
                <a:latin typeface="Cambria" panose="02040503050406030204" pitchFamily="18" charset="0"/>
              </a:rPr>
              <a:t>аможенный </a:t>
            </a:r>
            <a:r>
              <a:rPr lang="ru-RU" sz="1550" dirty="0">
                <a:latin typeface="Cambria" panose="02040503050406030204" pitchFamily="18" charset="0"/>
              </a:rPr>
              <a:t>документ установленной формы в виде </a:t>
            </a:r>
            <a:r>
              <a:rPr lang="ru-RU" sz="1550" dirty="0" smtClean="0">
                <a:latin typeface="Cambria" panose="02040503050406030204" pitchFamily="18" charset="0"/>
              </a:rPr>
              <a:t>заявления о </a:t>
            </a:r>
            <a:r>
              <a:rPr lang="ru-RU" sz="1550" dirty="0">
                <a:latin typeface="Cambria" panose="02040503050406030204" pitchFamily="18" charset="0"/>
              </a:rPr>
              <a:t>выпуске товаров до подачи таможенной декларации, содержащего сведения о декларанте, целях использования товаров и таможенной процедуре выпуска для внутреннего </a:t>
            </a:r>
            <a:r>
              <a:rPr lang="ru-RU" sz="1550" dirty="0" smtClean="0">
                <a:latin typeface="Cambria" panose="02040503050406030204" pitchFamily="18" charset="0"/>
              </a:rPr>
              <a:t>потребления;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550" dirty="0" smtClean="0">
                <a:latin typeface="Cambria" panose="02040503050406030204" pitchFamily="18" charset="0"/>
              </a:rPr>
              <a:t>Документы</a:t>
            </a:r>
            <a:r>
              <a:rPr lang="ru-RU" sz="1550" dirty="0">
                <a:latin typeface="Cambria" panose="02040503050406030204" pitchFamily="18" charset="0"/>
              </a:rPr>
              <a:t>, подтверждающие соблюдение </a:t>
            </a:r>
            <a:r>
              <a:rPr lang="ru-RU" sz="1550" dirty="0" smtClean="0">
                <a:latin typeface="Cambria" panose="02040503050406030204" pitchFamily="18" charset="0"/>
              </a:rPr>
              <a:t>запретов и ограничений, </a:t>
            </a:r>
            <a:r>
              <a:rPr lang="ru-RU" sz="1550" dirty="0">
                <a:latin typeface="Cambria" panose="02040503050406030204" pitchFamily="18" charset="0"/>
              </a:rPr>
              <a:t>за исключением случаев, когда в </a:t>
            </a:r>
            <a:r>
              <a:rPr lang="ru-RU" sz="1550" dirty="0" smtClean="0">
                <a:latin typeface="Cambria" panose="02040503050406030204" pitchFamily="18" charset="0"/>
              </a:rPr>
              <a:t>соответствии с </a:t>
            </a:r>
            <a:r>
              <a:rPr lang="ru-RU" sz="1550" dirty="0">
                <a:latin typeface="Cambria" panose="02040503050406030204" pitchFamily="18" charset="0"/>
              </a:rPr>
              <a:t>законодательством государств-членов соблюдение </a:t>
            </a:r>
            <a:r>
              <a:rPr lang="ru-RU" sz="1550" dirty="0" smtClean="0">
                <a:latin typeface="Cambria" panose="02040503050406030204" pitchFamily="18" charset="0"/>
              </a:rPr>
              <a:t>запретов и </a:t>
            </a:r>
            <a:r>
              <a:rPr lang="ru-RU" sz="1550" dirty="0">
                <a:latin typeface="Cambria" panose="02040503050406030204" pitchFamily="18" charset="0"/>
              </a:rPr>
              <a:t>ограничений может быть подтверждено после выпуска </a:t>
            </a:r>
            <a:r>
              <a:rPr lang="ru-RU" sz="1550" dirty="0" smtClean="0">
                <a:latin typeface="Cambria" panose="02040503050406030204" pitchFamily="18" charset="0"/>
              </a:rPr>
              <a:t>товаров; </a:t>
            </a:r>
            <a:endParaRPr lang="ru-RU" sz="1550" dirty="0">
              <a:latin typeface="Cambria" panose="020405030504060302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550" dirty="0" smtClean="0">
                <a:latin typeface="Cambria" panose="02040503050406030204" pitchFamily="18" charset="0"/>
              </a:rPr>
              <a:t>Коммерческие </a:t>
            </a:r>
            <a:r>
              <a:rPr lang="ru-RU" sz="1550" dirty="0">
                <a:latin typeface="Cambria" panose="02040503050406030204" pitchFamily="18" charset="0"/>
              </a:rPr>
              <a:t>или иные документы, содержащие </a:t>
            </a:r>
            <a:r>
              <a:rPr lang="ru-RU" sz="1550" dirty="0" smtClean="0">
                <a:latin typeface="Cambria" panose="02040503050406030204" pitchFamily="18" charset="0"/>
              </a:rPr>
              <a:t>сведения об </a:t>
            </a:r>
            <a:r>
              <a:rPr lang="ru-RU" sz="1550" dirty="0">
                <a:latin typeface="Cambria" panose="02040503050406030204" pitchFamily="18" charset="0"/>
              </a:rPr>
              <a:t>отправителе и получателе товаров, стране отправления и назначения товаров, о товаре (наименование, описание, код в </a:t>
            </a:r>
            <a:r>
              <a:rPr lang="ru-RU" sz="1550" dirty="0" smtClean="0">
                <a:latin typeface="Cambria" panose="02040503050406030204" pitchFamily="18" charset="0"/>
              </a:rPr>
              <a:t>соответствии с </a:t>
            </a:r>
            <a:r>
              <a:rPr lang="ru-RU" sz="1550" smtClean="0">
                <a:latin typeface="Cambria" panose="02040503050406030204" pitchFamily="18" charset="0"/>
              </a:rPr>
              <a:t>ТН ВЭД, </a:t>
            </a:r>
            <a:r>
              <a:rPr lang="ru-RU" sz="1550" dirty="0">
                <a:latin typeface="Cambria" panose="02040503050406030204" pitchFamily="18" charset="0"/>
              </a:rPr>
              <a:t>количество, вес </a:t>
            </a:r>
            <a:r>
              <a:rPr lang="ru-RU" sz="1550" dirty="0" smtClean="0">
                <a:latin typeface="Cambria" panose="02040503050406030204" pitchFamily="18" charset="0"/>
              </a:rPr>
              <a:t>брутто и </a:t>
            </a:r>
            <a:r>
              <a:rPr lang="ru-RU" sz="1550" dirty="0">
                <a:latin typeface="Cambria" panose="02040503050406030204" pitchFamily="18" charset="0"/>
              </a:rPr>
              <a:t>стоимость). </a:t>
            </a:r>
            <a:endParaRPr lang="ru-RU" sz="1550" dirty="0" smtClean="0">
              <a:latin typeface="Cambria" panose="020405030504060302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550" dirty="0" smtClean="0">
                <a:latin typeface="Cambria" panose="02040503050406030204" pitchFamily="18" charset="0"/>
              </a:rPr>
              <a:t>При </a:t>
            </a:r>
            <a:r>
              <a:rPr lang="ru-RU" sz="1550" dirty="0">
                <a:latin typeface="Cambria" panose="02040503050406030204" pitchFamily="18" charset="0"/>
              </a:rPr>
              <a:t>отсутствии необходимых сведений в документах, </a:t>
            </a:r>
            <a:r>
              <a:rPr lang="ru-RU" sz="1550" dirty="0" smtClean="0">
                <a:latin typeface="Cambria" panose="02040503050406030204" pitchFamily="18" charset="0"/>
              </a:rPr>
              <a:t>такие </a:t>
            </a:r>
            <a:r>
              <a:rPr lang="ru-RU" sz="1550" dirty="0">
                <a:latin typeface="Cambria" panose="02040503050406030204" pitchFamily="18" charset="0"/>
              </a:rPr>
              <a:t>сведения могут быть указаны в заявлении о выпуске товаров до подачи таможенной декларации.</a:t>
            </a:r>
            <a:endParaRPr lang="ru-RU" sz="1550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04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avramenko\Desktop\Презентация\подложка пуста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1898" cy="6863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179512" y="1412776"/>
            <a:ext cx="8784976" cy="3243323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Cambria" panose="02040503050406030204" pitchFamily="18" charset="0"/>
              </a:rPr>
              <a:t>Если в ходе проведения проверки таможенных, иных документов и (или) сведений, начатой до выпуска товаров, таможенным органом </a:t>
            </a:r>
            <a:r>
              <a:rPr lang="ru-RU" b="1" dirty="0" smtClean="0">
                <a:latin typeface="Cambria" panose="02040503050406030204" pitchFamily="18" charset="0"/>
              </a:rPr>
              <a:t>запрошены </a:t>
            </a:r>
            <a:r>
              <a:rPr lang="ru-RU" b="1" dirty="0">
                <a:latin typeface="Cambria" panose="02040503050406030204" pitchFamily="18" charset="0"/>
              </a:rPr>
              <a:t>документы и (или) сведения либо направлен запрос в орган (организацию), уполномоченный (уполномоченную) выдавать </a:t>
            </a:r>
            <a:r>
              <a:rPr lang="ru-RU" b="1" dirty="0" smtClean="0">
                <a:latin typeface="Cambria" panose="02040503050406030204" pitchFamily="18" charset="0"/>
              </a:rPr>
              <a:t>и </a:t>
            </a:r>
            <a:r>
              <a:rPr lang="ru-RU" b="1" dirty="0">
                <a:latin typeface="Cambria" panose="02040503050406030204" pitchFamily="18" charset="0"/>
              </a:rPr>
              <a:t>(или) проверять сертификат о происхождении товара, выпуск товаров осуществляется до завершения проведения такой проверки, если уплачены таможенные пошлины, налоги, специальные, антидемпинговые, компенсационные пошлины в размере, исчисленном в декларации на товары, и предоставлено обеспечение уплаты таможенных пошлин, налогов, специальных, антидемпинговых, компенсационных </a:t>
            </a:r>
            <a:r>
              <a:rPr lang="ru-RU" b="1" dirty="0" smtClean="0">
                <a:latin typeface="Cambria" panose="02040503050406030204" pitchFamily="18" charset="0"/>
              </a:rPr>
              <a:t>пошлин.</a:t>
            </a:r>
            <a:endParaRPr lang="ru-RU" b="1" dirty="0">
              <a:latin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47864" y="188640"/>
            <a:ext cx="56886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ambria" panose="02040503050406030204" pitchFamily="18" charset="0"/>
              </a:rPr>
              <a:t>ВЫПУСК ТОВАРОВ ДО ЗАВЕРШЕНИЯ ПРОВЕДЕНИЯ ПРОВЕРКИ ТАМОЖЕННЫХ, ИНЫХ ДОКУМЕНТОВ И (ИЛИ) СВЕДЕНИЙ (новая статья)</a:t>
            </a:r>
            <a:endParaRPr lang="ru-RU" b="1" dirty="0">
              <a:latin typeface="Cambria" panose="020405030504060302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9512" y="4725144"/>
            <a:ext cx="8784976" cy="2016224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Cambria" panose="02040503050406030204" pitchFamily="18" charset="0"/>
              </a:rPr>
              <a:t>Товары не могут быть выпущены до завершения проверки в </a:t>
            </a:r>
            <a:r>
              <a:rPr lang="ru-RU" b="1" dirty="0">
                <a:latin typeface="Cambria" panose="02040503050406030204" pitchFamily="18" charset="0"/>
              </a:rPr>
              <a:t>случае обнаружения таможенным органом признаков, указывающих на </a:t>
            </a:r>
            <a:r>
              <a:rPr lang="ru-RU" b="1" dirty="0" smtClean="0">
                <a:latin typeface="Cambria" panose="02040503050406030204" pitchFamily="18" charset="0"/>
              </a:rPr>
              <a:t>то, что </a:t>
            </a:r>
            <a:r>
              <a:rPr lang="ru-RU" b="1" dirty="0">
                <a:latin typeface="Cambria" panose="02040503050406030204" pitchFamily="18" charset="0"/>
              </a:rPr>
              <a:t>к товарам могут применяться запреты и ограничения и (или) меры защиты внутреннего рынка, установленные в ином </a:t>
            </a:r>
            <a:r>
              <a:rPr lang="ru-RU" b="1" dirty="0" smtClean="0">
                <a:latin typeface="Cambria" panose="02040503050406030204" pitchFamily="18" charset="0"/>
              </a:rPr>
              <a:t>виде, чем </a:t>
            </a:r>
            <a:r>
              <a:rPr lang="ru-RU" b="1" dirty="0">
                <a:latin typeface="Cambria" panose="02040503050406030204" pitchFamily="18" charset="0"/>
              </a:rPr>
              <a:t>специальные, антидемпинговые, компенсационные </a:t>
            </a:r>
            <a:r>
              <a:rPr lang="ru-RU" b="1" dirty="0" smtClean="0">
                <a:latin typeface="Cambria" panose="02040503050406030204" pitchFamily="18" charset="0"/>
              </a:rPr>
              <a:t>пошлины и </a:t>
            </a:r>
            <a:r>
              <a:rPr lang="ru-RU" b="1" dirty="0">
                <a:latin typeface="Cambria" panose="02040503050406030204" pitchFamily="18" charset="0"/>
              </a:rPr>
              <a:t>(или) иные пошлины, установленные в соответствии со статьей 50 Договора о Союзе, и что декларантом не подтверждено их соблюдение.</a:t>
            </a:r>
            <a:endParaRPr lang="ru-RU" b="1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59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avramenko\Desktop\Презентация\подложка пуста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1898" cy="6863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491880" y="394385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ambria" panose="02040503050406030204" pitchFamily="18" charset="0"/>
              </a:rPr>
              <a:t>ВЫПУСК ТОВАРОВ ПРИ НАЗНАЧЕНИИ ТАМОЖЕННОЙ ЭКСПЕРТИЗЫ</a:t>
            </a:r>
            <a:endParaRPr lang="ru-RU" b="1" dirty="0">
              <a:latin typeface="Cambria" panose="020405030504060302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9512" y="1553829"/>
            <a:ext cx="8784976" cy="2019187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Cambria" panose="02040503050406030204" pitchFamily="18" charset="0"/>
              </a:rPr>
              <a:t>Если при проведении таможенного контроля таможенный орган принимает решение о проведении таможенной экспертизы, выпуск товаров осуществляется </a:t>
            </a:r>
            <a:r>
              <a:rPr lang="ru-RU" b="1" dirty="0" smtClean="0">
                <a:latin typeface="Cambria" panose="02040503050406030204" pitchFamily="18" charset="0"/>
              </a:rPr>
              <a:t>до </a:t>
            </a:r>
            <a:r>
              <a:rPr lang="ru-RU" b="1" dirty="0">
                <a:latin typeface="Cambria" panose="02040503050406030204" pitchFamily="18" charset="0"/>
              </a:rPr>
              <a:t>получения результатов таможенной экспертизы при условии, что декларантом предоставлено обеспечение уплаты таможенных пошлин, налогов и (или) специальных, антидемпинговых, компенсационных </a:t>
            </a:r>
            <a:r>
              <a:rPr lang="ru-RU" b="1" dirty="0" smtClean="0">
                <a:latin typeface="Cambria" panose="02040503050406030204" pitchFamily="18" charset="0"/>
              </a:rPr>
              <a:t>пошлин.</a:t>
            </a:r>
            <a:endParaRPr lang="ru-RU" b="1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9512" y="3789040"/>
            <a:ext cx="8784976" cy="2304256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Cambria" panose="02040503050406030204" pitchFamily="18" charset="0"/>
              </a:rPr>
              <a:t>Товары не могут быть выпущены до получения результатов таможенной экспертизы в случае обнаружения </a:t>
            </a:r>
            <a:r>
              <a:rPr lang="ru-RU" b="1" dirty="0">
                <a:latin typeface="Cambria" panose="02040503050406030204" pitchFamily="18" charset="0"/>
              </a:rPr>
              <a:t>таможенным органом признаков, указывающих на </a:t>
            </a:r>
            <a:r>
              <a:rPr lang="ru-RU" b="1" dirty="0" smtClean="0">
                <a:latin typeface="Cambria" panose="02040503050406030204" pitchFamily="18" charset="0"/>
              </a:rPr>
              <a:t>то, что </a:t>
            </a:r>
            <a:r>
              <a:rPr lang="ru-RU" b="1" dirty="0">
                <a:latin typeface="Cambria" panose="02040503050406030204" pitchFamily="18" charset="0"/>
              </a:rPr>
              <a:t>к товарам могут применяться запреты и ограничения и (или) меры защиты внутреннего рынка, установленные в ином </a:t>
            </a:r>
            <a:r>
              <a:rPr lang="ru-RU" b="1" dirty="0" smtClean="0">
                <a:latin typeface="Cambria" panose="02040503050406030204" pitchFamily="18" charset="0"/>
              </a:rPr>
              <a:t>виде, чем </a:t>
            </a:r>
            <a:r>
              <a:rPr lang="ru-RU" b="1" dirty="0">
                <a:latin typeface="Cambria" panose="02040503050406030204" pitchFamily="18" charset="0"/>
              </a:rPr>
              <a:t>специальные, антидемпинговые, компенсационные </a:t>
            </a:r>
            <a:r>
              <a:rPr lang="ru-RU" b="1" dirty="0" smtClean="0">
                <a:latin typeface="Cambria" panose="02040503050406030204" pitchFamily="18" charset="0"/>
              </a:rPr>
              <a:t>пошлины и </a:t>
            </a:r>
            <a:r>
              <a:rPr lang="ru-RU" b="1" dirty="0">
                <a:latin typeface="Cambria" panose="02040503050406030204" pitchFamily="18" charset="0"/>
              </a:rPr>
              <a:t>(или) иные пошлины, установленные в соответствии со статьей 50 Договора о Союзе, и что декларантом не подтверждено их соблюдение.</a:t>
            </a:r>
            <a:endParaRPr lang="ru-RU" b="1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42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avramenko\Desktop\Презентация\подложка пуста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1898" cy="6863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491880" y="395372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ambria" panose="02040503050406030204" pitchFamily="18" charset="0"/>
              </a:rPr>
              <a:t>ОТКАЗ В ВЫПУСКЕ ТОВАРОВ</a:t>
            </a:r>
            <a:endParaRPr lang="ru-RU" b="1" dirty="0">
              <a:latin typeface="Cambria" panose="020405030504060302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504" y="1412777"/>
            <a:ext cx="8928992" cy="5328591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latin typeface="Cambria" panose="02040503050406030204" pitchFamily="18" charset="0"/>
              </a:rPr>
              <a:t>Таможенный орган отказывает в выпуске товаров: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600" dirty="0" smtClean="0">
                <a:latin typeface="Cambria" panose="02040503050406030204" pitchFamily="18" charset="0"/>
              </a:rPr>
              <a:t>При </a:t>
            </a:r>
            <a:r>
              <a:rPr lang="ru-RU" sz="1600" dirty="0">
                <a:latin typeface="Cambria" panose="02040503050406030204" pitchFamily="18" charset="0"/>
              </a:rPr>
              <a:t>несоблюдении условий выпуска </a:t>
            </a:r>
            <a:r>
              <a:rPr lang="ru-RU" sz="1600" dirty="0" smtClean="0">
                <a:latin typeface="Cambria" panose="02040503050406030204" pitchFamily="18" charset="0"/>
              </a:rPr>
              <a:t>товаров;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prstClr val="white"/>
                </a:solidFill>
                <a:latin typeface="Cambria" panose="02040503050406030204" pitchFamily="18" charset="0"/>
              </a:rPr>
              <a:t>Если в таможенную декларацию по требованию таможенного органа не внесены изменения в пределах срока выпуска (пункт 2 статьи 82);</a:t>
            </a:r>
            <a:endParaRPr lang="ru-RU" sz="1600" dirty="0">
              <a:latin typeface="Cambria" panose="020405030504060302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600" dirty="0" smtClean="0">
                <a:latin typeface="Cambria" panose="02040503050406030204" pitchFamily="18" charset="0"/>
              </a:rPr>
              <a:t>При предварительном таможенном декларировании, в случае, если </a:t>
            </a:r>
            <a:r>
              <a:rPr lang="ru-RU" sz="1600" dirty="0">
                <a:latin typeface="Cambria" panose="02040503050406030204" pitchFamily="18" charset="0"/>
              </a:rPr>
              <a:t>товары не размещены в зоне таможенного контроля, указанной в таможенной декларации,  и таможенный орган, зарегистрировавший таможенную декларацию, не уведомлен о таком размещении в течение 30 календарных дней со дня, следующего за </a:t>
            </a:r>
            <a:r>
              <a:rPr lang="ru-RU" sz="1600" dirty="0" smtClean="0">
                <a:latin typeface="Cambria" panose="02040503050406030204" pitchFamily="18" charset="0"/>
              </a:rPr>
              <a:t>днем</a:t>
            </a:r>
            <a:r>
              <a:rPr lang="en-US" sz="1600" dirty="0" smtClean="0">
                <a:latin typeface="Cambria" panose="02040503050406030204" pitchFamily="18" charset="0"/>
              </a:rPr>
              <a:t> </a:t>
            </a:r>
            <a:r>
              <a:rPr lang="ru-RU" sz="1600" dirty="0" smtClean="0">
                <a:latin typeface="Cambria" panose="02040503050406030204" pitchFamily="18" charset="0"/>
              </a:rPr>
              <a:t>ее </a:t>
            </a:r>
            <a:r>
              <a:rPr lang="ru-RU" sz="1600" dirty="0">
                <a:latin typeface="Cambria" panose="02040503050406030204" pitchFamily="18" charset="0"/>
              </a:rPr>
              <a:t>регистрации, либо в течение этого срока приняты и опубликованы, но не вступили в силу акты Комиссии и (или) </a:t>
            </a:r>
            <a:r>
              <a:rPr lang="ru-RU" sz="1600" dirty="0" smtClean="0">
                <a:latin typeface="Cambria" panose="02040503050406030204" pitchFamily="18" charset="0"/>
              </a:rPr>
              <a:t>законодательства государств-членов</a:t>
            </a:r>
            <a:r>
              <a:rPr lang="ru-RU" sz="1600" dirty="0">
                <a:latin typeface="Cambria" panose="02040503050406030204" pitchFamily="18" charset="0"/>
              </a:rPr>
              <a:t>, устанавливающие (увеличивающие) ставки ввозных таможенных пошлин, налогов, акты Комиссии и (или) законодательства государств-членов, изменяющие условия предоставления </a:t>
            </a:r>
            <a:r>
              <a:rPr lang="ru-RU" sz="1600" dirty="0" smtClean="0">
                <a:latin typeface="Cambria" panose="02040503050406030204" pitchFamily="18" charset="0"/>
              </a:rPr>
              <a:t>льгот по </a:t>
            </a:r>
            <a:r>
              <a:rPr lang="ru-RU" sz="1600" dirty="0">
                <a:latin typeface="Cambria" panose="02040503050406030204" pitchFamily="18" charset="0"/>
              </a:rPr>
              <a:t>уплате ввозных таможенных пошлин, налогов или отменяющие такие льготы, относящиеся к этим товарам, введены </a:t>
            </a:r>
            <a:r>
              <a:rPr lang="ru-RU" sz="1600" dirty="0" smtClean="0">
                <a:latin typeface="Cambria" panose="02040503050406030204" pitchFamily="18" charset="0"/>
              </a:rPr>
              <a:t>запреты и </a:t>
            </a:r>
            <a:r>
              <a:rPr lang="ru-RU" sz="1600" dirty="0">
                <a:latin typeface="Cambria" panose="02040503050406030204" pitchFamily="18" charset="0"/>
              </a:rPr>
              <a:t>ограничения, меры защиты внутреннего </a:t>
            </a:r>
            <a:r>
              <a:rPr lang="ru-RU" sz="1600" dirty="0" smtClean="0">
                <a:latin typeface="Cambria" panose="02040503050406030204" pitchFamily="18" charset="0"/>
              </a:rPr>
              <a:t>рынка;</a:t>
            </a:r>
            <a:endParaRPr lang="ru-RU" sz="1600" dirty="0">
              <a:latin typeface="Cambria" panose="020405030504060302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600" dirty="0">
                <a:latin typeface="Cambria" panose="02040503050406030204" pitchFamily="18" charset="0"/>
              </a:rPr>
              <a:t>Е</a:t>
            </a:r>
            <a:r>
              <a:rPr lang="ru-RU" sz="1600" dirty="0" smtClean="0">
                <a:latin typeface="Cambria" panose="02040503050406030204" pitchFamily="18" charset="0"/>
              </a:rPr>
              <a:t>сли </a:t>
            </a:r>
            <a:r>
              <a:rPr lang="ru-RU" sz="1600" dirty="0">
                <a:latin typeface="Cambria" panose="02040503050406030204" pitchFamily="18" charset="0"/>
              </a:rPr>
              <a:t>товар не предъявлен по требованию таможенного </a:t>
            </a:r>
            <a:r>
              <a:rPr lang="ru-RU" sz="1600" dirty="0" smtClean="0">
                <a:latin typeface="Cambria" panose="02040503050406030204" pitchFamily="18" charset="0"/>
              </a:rPr>
              <a:t>органа в </a:t>
            </a:r>
            <a:r>
              <a:rPr lang="ru-RU" sz="1600" dirty="0">
                <a:latin typeface="Cambria" panose="02040503050406030204" pitchFamily="18" charset="0"/>
              </a:rPr>
              <a:t>пределах сроков выпуска </a:t>
            </a:r>
            <a:r>
              <a:rPr lang="ru-RU" sz="1600" dirty="0" smtClean="0">
                <a:latin typeface="Cambria" panose="02040503050406030204" pitchFamily="18" charset="0"/>
              </a:rPr>
              <a:t>товаров;</a:t>
            </a:r>
            <a:endParaRPr lang="ru-RU" sz="1600" dirty="0">
              <a:latin typeface="Cambria" panose="020405030504060302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600" dirty="0">
                <a:latin typeface="Cambria" panose="02040503050406030204" pitchFamily="18" charset="0"/>
              </a:rPr>
              <a:t>Е</a:t>
            </a:r>
            <a:r>
              <a:rPr lang="ru-RU" sz="1600" dirty="0" smtClean="0">
                <a:latin typeface="Cambria" panose="02040503050406030204" pitchFamily="18" charset="0"/>
              </a:rPr>
              <a:t>сли </a:t>
            </a:r>
            <a:r>
              <a:rPr lang="ru-RU" sz="1600" dirty="0">
                <a:latin typeface="Cambria" panose="02040503050406030204" pitchFamily="18" charset="0"/>
              </a:rPr>
              <a:t>не представлены документы, запрошенные таможенным </a:t>
            </a:r>
            <a:r>
              <a:rPr lang="ru-RU" sz="1600" dirty="0" smtClean="0">
                <a:latin typeface="Cambria" panose="02040503050406030204" pitchFamily="18" charset="0"/>
              </a:rPr>
              <a:t>органом,  за </a:t>
            </a:r>
            <a:r>
              <a:rPr lang="ru-RU" sz="1600" dirty="0">
                <a:latin typeface="Cambria" panose="02040503050406030204" pitchFamily="18" charset="0"/>
              </a:rPr>
              <a:t>исключением случая, когда до истечения срока выпуска товаров декларантом </a:t>
            </a:r>
            <a:r>
              <a:rPr lang="ru-RU" sz="1600" dirty="0" smtClean="0">
                <a:latin typeface="Cambria" panose="02040503050406030204" pitchFamily="18" charset="0"/>
              </a:rPr>
              <a:t>предоставлено </a:t>
            </a:r>
            <a:r>
              <a:rPr lang="ru-RU" sz="1600" dirty="0">
                <a:latin typeface="Cambria" panose="02040503050406030204" pitchFamily="18" charset="0"/>
              </a:rPr>
              <a:t>обеспечение уплаты таможенных пошлин, налогов, специальных, антидемпинговых, компенсационных </a:t>
            </a:r>
            <a:r>
              <a:rPr lang="ru-RU" sz="1600" dirty="0" smtClean="0">
                <a:latin typeface="Cambria" panose="02040503050406030204" pitchFamily="18" charset="0"/>
              </a:rPr>
              <a:t>пошлин;</a:t>
            </a:r>
          </a:p>
        </p:txBody>
      </p:sp>
    </p:spTree>
    <p:extLst>
      <p:ext uri="{BB962C8B-B14F-4D97-AF65-F5344CB8AC3E}">
        <p14:creationId xmlns:p14="http://schemas.microsoft.com/office/powerpoint/2010/main" val="334640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vramenko\Desktop\Презентация\подложка пуста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1898" cy="6863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Скругленный прямоугольник 6"/>
          <p:cNvSpPr/>
          <p:nvPr/>
        </p:nvSpPr>
        <p:spPr>
          <a:xfrm>
            <a:off x="107504" y="1412777"/>
            <a:ext cx="8928992" cy="5328591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latin typeface="Cambria" panose="02040503050406030204" pitchFamily="18" charset="0"/>
              </a:rPr>
              <a:t>Таможенный орган отказывает в выпуске товаров: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600" dirty="0" smtClean="0">
                <a:latin typeface="Cambria" panose="02040503050406030204" pitchFamily="18" charset="0"/>
              </a:rPr>
              <a:t>Если </a:t>
            </a:r>
            <a:r>
              <a:rPr lang="ru-RU" sz="1600" dirty="0">
                <a:latin typeface="Cambria" panose="02040503050406030204" pitchFamily="18" charset="0"/>
              </a:rPr>
              <a:t>не представлены документы о происхождении товара, запрошенные таможенным органом, если представление таких документов влияет на соблюдение запретов и ограничений, а также мер защиты внутреннего рынка, установленных в ином виде, чем специальные, антидемпинговые, компенсационные пошлины и (или) иные пошлины, установленные в соответствии со статьей 50 Договора о Союзе;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600" dirty="0" smtClean="0">
                <a:latin typeface="Cambria" panose="02040503050406030204" pitchFamily="18" charset="0"/>
              </a:rPr>
              <a:t>Если </a:t>
            </a:r>
            <a:r>
              <a:rPr lang="ru-RU" sz="1600" dirty="0">
                <a:latin typeface="Cambria" panose="02040503050406030204" pitchFamily="18" charset="0"/>
              </a:rPr>
              <a:t>выпуск товаров не возобновляется в случае когда таможенному органу представлены документы, подтверждающие изъятие товаров, содержащих объекты интеллектуальной собственности, наложение на них ареста либо их конфискацию, или иные документы в соответствии с законодательством государств-членов;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600" dirty="0" smtClean="0">
                <a:latin typeface="Cambria" panose="02040503050406030204" pitchFamily="18" charset="0"/>
              </a:rPr>
              <a:t>Если </a:t>
            </a:r>
            <a:r>
              <a:rPr lang="ru-RU" sz="1600" dirty="0">
                <a:latin typeface="Cambria" panose="02040503050406030204" pitchFamily="18" charset="0"/>
              </a:rPr>
              <a:t>при проведении таможенного контроля товаров таможенными органами были выявлены нарушения исполнения ТК ЕАЭС, иных международных договоров и актов в сфере таможенного регулирования, за исключением случаев, если: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ru-RU" sz="1600" dirty="0">
                <a:latin typeface="Cambria" panose="02040503050406030204" pitchFamily="18" charset="0"/>
              </a:rPr>
              <a:t>выявленные нарушения, не являющиеся основаниями для возбуждения административного или уголовного дела, устранены;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ru-RU" sz="1600" dirty="0">
                <a:latin typeface="Cambria" panose="02040503050406030204" pitchFamily="18" charset="0"/>
              </a:rPr>
              <a:t>выявленные нарушения устранены, а декларируемые товары не изъяты или на них не наложен арест в соответствии с законодательством государств-членов;</a:t>
            </a:r>
          </a:p>
          <a:p>
            <a:pPr marL="171450" lvl="1" indent="-171450">
              <a:buFont typeface="Wingdings" panose="05000000000000000000" pitchFamily="2" charset="2"/>
              <a:buChar char="§"/>
            </a:pPr>
            <a:r>
              <a:rPr lang="ru-RU" sz="1600" dirty="0" smtClean="0">
                <a:latin typeface="Cambria" panose="02040503050406030204" pitchFamily="18" charset="0"/>
              </a:rPr>
              <a:t>Товары</a:t>
            </a:r>
            <a:r>
              <a:rPr lang="ru-RU" sz="1600" dirty="0">
                <a:latin typeface="Cambria" panose="02040503050406030204" pitchFamily="18" charset="0"/>
              </a:rPr>
              <a:t>, заявленные в пассажирской таможенной декларации, не отнесены к товарам для личного пользования.</a:t>
            </a:r>
            <a:endParaRPr lang="ru-RU" sz="16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91880" y="395372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ambria" panose="02040503050406030204" pitchFamily="18" charset="0"/>
              </a:rPr>
              <a:t>ОТКАЗ В ВЫПУСКЕ ТОВАРОВ</a:t>
            </a:r>
            <a:endParaRPr lang="ru-RU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00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vramenko\Desktop\Презентация\подложка пуста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1898" cy="6863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563888" y="188640"/>
            <a:ext cx="518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ambria" panose="02040503050406030204" pitchFamily="18" charset="0"/>
              </a:rPr>
              <a:t>СТРУКТУРА РАЗДЕЛА 2 ПРОЕКТА ТК ЕАЭС «ТАМОЖЕННЫЕ ОПЕРАЦИИ И ЛИЦА ИХ СОВЕРШАЮЩИЕ»</a:t>
            </a:r>
            <a:endParaRPr lang="ru-RU" b="1" dirty="0">
              <a:latin typeface="Cambria" panose="020405030504060302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43389" y="1412776"/>
            <a:ext cx="7848872" cy="432048"/>
          </a:xfrm>
          <a:prstGeom prst="roundRect">
            <a:avLst/>
          </a:prstGeom>
          <a:solidFill>
            <a:srgbClr val="A29163"/>
          </a:solidFill>
          <a:ln>
            <a:solidFill>
              <a:srgbClr val="0042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427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6 глав, 50 статей:</a:t>
            </a:r>
            <a:endParaRPr lang="ru-RU" b="1" dirty="0">
              <a:solidFill>
                <a:srgbClr val="00427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83568" y="1916833"/>
            <a:ext cx="3924436" cy="1224136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Глава 6.</a:t>
            </a:r>
            <a:r>
              <a:rPr lang="ru-RU" b="1" dirty="0" smtClean="0">
                <a:latin typeface="Cambria" panose="02040503050406030204" pitchFamily="18" charset="0"/>
              </a:rPr>
              <a:t>  Общие положения о таможенных операциях и лицах их совершающих</a:t>
            </a:r>
          </a:p>
          <a:p>
            <a:pPr algn="ctr"/>
            <a:r>
              <a:rPr lang="ru-RU" b="1" i="1" dirty="0" smtClean="0">
                <a:latin typeface="Cambria" panose="02040503050406030204" pitchFamily="18" charset="0"/>
              </a:rPr>
              <a:t>(8 статей)</a:t>
            </a:r>
            <a:endParaRPr lang="ru-RU" b="1" i="1" dirty="0">
              <a:latin typeface="Cambria" panose="020405030504060302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752020" y="1916832"/>
            <a:ext cx="3924436" cy="1584177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Глава 7.</a:t>
            </a:r>
            <a:r>
              <a:rPr lang="ru-RU" b="1" dirty="0" smtClean="0">
                <a:latin typeface="Cambria" panose="02040503050406030204" pitchFamily="18" charset="0"/>
              </a:rPr>
              <a:t> Прибытие товаров на таможенную территорию Союза и таможенные операции, связанные с таким прибытием</a:t>
            </a:r>
          </a:p>
          <a:p>
            <a:pPr algn="ctr"/>
            <a:r>
              <a:rPr lang="ru-RU" b="1" i="1" dirty="0" smtClean="0">
                <a:latin typeface="Cambria" panose="02040503050406030204" pitchFamily="18" charset="0"/>
              </a:rPr>
              <a:t>(6 статей)</a:t>
            </a:r>
            <a:endParaRPr lang="ru-RU" b="1" i="1" dirty="0">
              <a:latin typeface="Cambria" panose="020405030504060302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83569" y="3284985"/>
            <a:ext cx="3924436" cy="1584176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Глава 8.</a:t>
            </a:r>
            <a:r>
              <a:rPr lang="ru-RU" b="1" dirty="0" smtClean="0">
                <a:latin typeface="Cambria" panose="02040503050406030204" pitchFamily="18" charset="0"/>
              </a:rPr>
              <a:t> Убытие товаров с таможенной территории Союза и таможенные операции, связанные с таким убытием</a:t>
            </a:r>
          </a:p>
          <a:p>
            <a:pPr algn="ctr"/>
            <a:r>
              <a:rPr lang="ru-RU" b="1" i="1" dirty="0" smtClean="0">
                <a:latin typeface="Cambria" panose="02040503050406030204" pitchFamily="18" charset="0"/>
              </a:rPr>
              <a:t>(7 статей)</a:t>
            </a:r>
            <a:endParaRPr lang="ru-RU" b="1" i="1" dirty="0">
              <a:latin typeface="Cambria" panose="020405030504060302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88024" y="3645025"/>
            <a:ext cx="3924436" cy="1584176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Глава 9.</a:t>
            </a:r>
            <a:r>
              <a:rPr lang="ru-RU" b="1" dirty="0" smtClean="0">
                <a:latin typeface="Cambria" panose="02040503050406030204" pitchFamily="18" charset="0"/>
              </a:rPr>
              <a:t> Временное хранение товаров и таможенные операции, связанные с таким хранением</a:t>
            </a:r>
          </a:p>
          <a:p>
            <a:pPr algn="ctr"/>
            <a:r>
              <a:rPr lang="ru-RU" b="1" i="1" dirty="0" smtClean="0">
                <a:latin typeface="Cambria" panose="02040503050406030204" pitchFamily="18" charset="0"/>
              </a:rPr>
              <a:t>(6 статей)</a:t>
            </a:r>
            <a:endParaRPr lang="ru-RU" b="1" i="1" dirty="0">
              <a:latin typeface="Cambria" panose="020405030504060302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83568" y="5013177"/>
            <a:ext cx="3924436" cy="1772816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Глава 10. </a:t>
            </a:r>
            <a:r>
              <a:rPr lang="ru-RU" b="1" dirty="0" smtClean="0">
                <a:latin typeface="Cambria" panose="02040503050406030204" pitchFamily="18" charset="0"/>
              </a:rPr>
              <a:t>Таможенное декларирование товаров и таможенные операции, связанные с таможенным декларированием</a:t>
            </a:r>
          </a:p>
          <a:p>
            <a:pPr algn="ctr"/>
            <a:r>
              <a:rPr lang="ru-RU" b="1" i="1" dirty="0" smtClean="0">
                <a:latin typeface="Cambria" panose="02040503050406030204" pitchFamily="18" charset="0"/>
              </a:rPr>
              <a:t>(14 статей)</a:t>
            </a:r>
            <a:endParaRPr lang="ru-RU" b="1" i="1" dirty="0">
              <a:latin typeface="Cambria" panose="020405030504060302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24028" y="5373215"/>
            <a:ext cx="3924436" cy="1412777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Глава 11.</a:t>
            </a:r>
            <a:r>
              <a:rPr lang="ru-RU" b="1" dirty="0" smtClean="0">
                <a:latin typeface="Cambria" panose="02040503050406030204" pitchFamily="18" charset="0"/>
              </a:rPr>
              <a:t> Выпуск товаров и таможенные операции, связанные с выпуском товаров</a:t>
            </a:r>
          </a:p>
          <a:p>
            <a:pPr algn="ctr"/>
            <a:r>
              <a:rPr lang="ru-RU" b="1" i="1" dirty="0" smtClean="0">
                <a:latin typeface="Cambria" panose="02040503050406030204" pitchFamily="18" charset="0"/>
              </a:rPr>
              <a:t>(9 статей)</a:t>
            </a:r>
            <a:endParaRPr lang="ru-RU" b="1" i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65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vramenko\Desktop\Презентация\подложка с картой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22683" cy="6842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51520" y="3429000"/>
            <a:ext cx="86409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A2916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  <a:ea typeface="Tahoma" panose="020B0604030504040204" pitchFamily="34" charset="0"/>
                <a:cs typeface="Tahoma" panose="020B0604030504040204" pitchFamily="34" charset="0"/>
              </a:rPr>
              <a:t>СПАСИБО ЗА ВНИМАНИЕ!</a:t>
            </a:r>
            <a:endParaRPr lang="ru-RU" sz="4800" b="1" dirty="0">
              <a:solidFill>
                <a:srgbClr val="A29163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mbria" panose="020405030504060302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39751" y="116632"/>
            <a:ext cx="6768753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700" b="1" dirty="0" smtClean="0">
                <a:latin typeface="Cambria" panose="02040503050406030204" pitchFamily="18" charset="0"/>
              </a:rPr>
              <a:t>М. В. ИСКОСКОВА</a:t>
            </a:r>
            <a:endParaRPr lang="ru-RU" sz="1700" b="1" dirty="0">
              <a:latin typeface="Cambria" panose="02040503050406030204" pitchFamily="18" charset="0"/>
            </a:endParaRPr>
          </a:p>
          <a:p>
            <a:pPr algn="r"/>
            <a:r>
              <a:rPr lang="ru-RU" sz="1700" b="1" dirty="0" smtClean="0">
                <a:latin typeface="Cambria" panose="02040503050406030204" pitchFamily="18" charset="0"/>
              </a:rPr>
              <a:t>НАЧАЛЬНИК ОТДЕЛА </a:t>
            </a:r>
          </a:p>
          <a:p>
            <a:pPr algn="r"/>
            <a:r>
              <a:rPr lang="ru-RU" sz="1700" b="1" dirty="0" smtClean="0">
                <a:latin typeface="Cambria" panose="02040503050406030204" pitchFamily="18" charset="0"/>
              </a:rPr>
              <a:t>ТАМОЖЕННОГО ЗАКОНОДАТЕЛЬСТВА </a:t>
            </a:r>
          </a:p>
          <a:p>
            <a:pPr algn="r"/>
            <a:r>
              <a:rPr lang="ru-RU" sz="1700" b="1" dirty="0" smtClean="0">
                <a:latin typeface="Cambria" panose="02040503050406030204" pitchFamily="18" charset="0"/>
              </a:rPr>
              <a:t>ДЕПАРТАМЕНТА ТАМОЖЕННОГО ЗАКОНОДАТЕЛЬСТВА </a:t>
            </a:r>
          </a:p>
          <a:p>
            <a:pPr algn="r"/>
            <a:r>
              <a:rPr lang="ru-RU" sz="1700" b="1" dirty="0" smtClean="0">
                <a:latin typeface="Cambria" panose="02040503050406030204" pitchFamily="18" charset="0"/>
              </a:rPr>
              <a:t>И ПРАВОПРИМЕНИТЕЛЬНОЙ ПРАКТИКИ</a:t>
            </a:r>
            <a:endParaRPr lang="ru-RU" sz="17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67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avramenko\Desktop\Презентация\подложка пуста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1898" cy="6863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563888" y="188640"/>
            <a:ext cx="5184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Cambria" panose="02040503050406030204" pitchFamily="18" charset="0"/>
              </a:rPr>
              <a:t>ИСПОЛЬЗОВАНИЕ МЕХАНИЗМА</a:t>
            </a:r>
          </a:p>
          <a:p>
            <a:pPr algn="ctr"/>
            <a:r>
              <a:rPr lang="ru-RU" sz="2400" b="1" dirty="0" smtClean="0">
                <a:latin typeface="Cambria" panose="02040503050406030204" pitchFamily="18" charset="0"/>
              </a:rPr>
              <a:t>«ЕДИНОГО ОКНА»</a:t>
            </a:r>
            <a:endParaRPr lang="ru-RU" sz="2400" b="1" dirty="0">
              <a:latin typeface="Cambria" panose="020405030504060302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3528" y="1628800"/>
            <a:ext cx="8568952" cy="2664295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Cambria" panose="02040503050406030204" pitchFamily="18" charset="0"/>
              </a:rPr>
              <a:t>Статья 48. Документы и сведения, необходимые для совершения таможенных операций:</a:t>
            </a:r>
          </a:p>
          <a:p>
            <a:pPr algn="ctr"/>
            <a:r>
              <a:rPr lang="ru-RU" b="1" i="1" dirty="0" smtClean="0">
                <a:latin typeface="Cambria" panose="02040503050406030204" pitchFamily="18" charset="0"/>
              </a:rPr>
              <a:t>Документы</a:t>
            </a:r>
            <a:r>
              <a:rPr lang="ru-RU" i="1" dirty="0" smtClean="0">
                <a:latin typeface="Cambria" panose="02040503050406030204" pitchFamily="18" charset="0"/>
              </a:rPr>
              <a:t>, необходимые для совершения таможенных операций, </a:t>
            </a:r>
            <a:r>
              <a:rPr lang="ru-RU" b="1" i="1" dirty="0" smtClean="0">
                <a:latin typeface="Cambria" panose="02040503050406030204" pitchFamily="18" charset="0"/>
              </a:rPr>
              <a:t>могут не представляться</a:t>
            </a:r>
            <a:r>
              <a:rPr lang="ru-RU" i="1" dirty="0" smtClean="0">
                <a:latin typeface="Cambria" panose="02040503050406030204" pitchFamily="18" charset="0"/>
              </a:rPr>
              <a:t> таможенному органу при их совершении, </a:t>
            </a:r>
            <a:r>
              <a:rPr lang="ru-RU" b="1" i="1" dirty="0" smtClean="0">
                <a:latin typeface="Cambria" panose="02040503050406030204" pitchFamily="18" charset="0"/>
              </a:rPr>
              <a:t>если сведения о таких документах и (или) сведения из них могут быть получены </a:t>
            </a:r>
            <a:r>
              <a:rPr lang="ru-RU" i="1" dirty="0" smtClean="0">
                <a:latin typeface="Cambria" panose="02040503050406030204" pitchFamily="18" charset="0"/>
              </a:rPr>
              <a:t>таможенными органами </a:t>
            </a:r>
            <a:r>
              <a:rPr lang="ru-RU" b="1" i="1" dirty="0" smtClean="0">
                <a:latin typeface="Cambria" panose="02040503050406030204" pitchFamily="18" charset="0"/>
              </a:rPr>
              <a:t>из информационных систем</a:t>
            </a:r>
            <a:r>
              <a:rPr lang="ru-RU" i="1" dirty="0" smtClean="0">
                <a:latin typeface="Cambria" panose="02040503050406030204" pitchFamily="18" charset="0"/>
              </a:rPr>
              <a:t>, используемых таможенными органами, а также из информационных систем государственных органов (организаций) государств – членов в рамках информационного взаимодействия.</a:t>
            </a:r>
            <a:endParaRPr lang="ru-RU" i="1" dirty="0">
              <a:latin typeface="Cambria" panose="02040503050406030204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1853698" y="4437112"/>
            <a:ext cx="5508612" cy="720080"/>
          </a:xfrm>
          <a:prstGeom prst="downArrow">
            <a:avLst/>
          </a:prstGeom>
          <a:solidFill>
            <a:srgbClr val="A29163"/>
          </a:solidFill>
          <a:ln>
            <a:solidFill>
              <a:srgbClr val="0042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3528" y="5301209"/>
            <a:ext cx="8568952" cy="720079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Cambria" panose="02040503050406030204" pitchFamily="18" charset="0"/>
              </a:rPr>
              <a:t>Заявление сведений о документах без их представления при прибытии товаров, убытии товаров, таможенном декларировании</a:t>
            </a:r>
          </a:p>
        </p:txBody>
      </p:sp>
    </p:spTree>
    <p:extLst>
      <p:ext uri="{BB962C8B-B14F-4D97-AF65-F5344CB8AC3E}">
        <p14:creationId xmlns:p14="http://schemas.microsoft.com/office/powerpoint/2010/main" val="342824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avramenko\Desktop\Презентация\подложка пуста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1898" cy="6863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vramenko\Desktop\Презентации\custom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6193" y="2636911"/>
            <a:ext cx="919511" cy="919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vramenko\Desktop\Презентации\truck_318-942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8089" y="2636911"/>
            <a:ext cx="1531743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 стрелкой 5"/>
          <p:cNvCxnSpPr/>
          <p:nvPr/>
        </p:nvCxnSpPr>
        <p:spPr>
          <a:xfrm>
            <a:off x="3095836" y="3096202"/>
            <a:ext cx="792088" cy="0"/>
          </a:xfrm>
          <a:prstGeom prst="straightConnector1">
            <a:avLst/>
          </a:prstGeom>
          <a:ln>
            <a:solidFill>
              <a:srgbClr val="00427F"/>
            </a:solidFill>
            <a:headEnd w="med" len="lg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28" name="Picture 4" descr="C:\Users\avramenko\Desktop\Презентации\computer-cpu-and-screen_318-9128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4323" y="1412776"/>
            <a:ext cx="759725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4575947" y="2060848"/>
            <a:ext cx="2" cy="504055"/>
          </a:xfrm>
          <a:prstGeom prst="line">
            <a:avLst/>
          </a:prstGeom>
          <a:ln>
            <a:solidFill>
              <a:srgbClr val="00427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2" name="Picture 3" descr="C:\Users\avramenko\Desktop\Презентации\truck_318-942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40152" y="2636912"/>
            <a:ext cx="1531743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Прямая со стрелкой 12"/>
          <p:cNvCxnSpPr/>
          <p:nvPr/>
        </p:nvCxnSpPr>
        <p:spPr>
          <a:xfrm>
            <a:off x="5148064" y="3068960"/>
            <a:ext cx="792088" cy="0"/>
          </a:xfrm>
          <a:prstGeom prst="straightConnector1">
            <a:avLst/>
          </a:prstGeom>
          <a:ln>
            <a:solidFill>
              <a:srgbClr val="00427F"/>
            </a:solidFill>
            <a:headEnd w="med" len="lg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30" name="Picture 6" descr="C:\Users\avramenko\Desktop\Презентации\green-checkmark-and-red-minus_17-51807224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6363" y="2887213"/>
            <a:ext cx="220620" cy="208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Скругленный прямоугольник 15"/>
          <p:cNvSpPr/>
          <p:nvPr/>
        </p:nvSpPr>
        <p:spPr>
          <a:xfrm>
            <a:off x="323528" y="4437112"/>
            <a:ext cx="8568952" cy="1296143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Cambria" panose="02040503050406030204" pitchFamily="18" charset="0"/>
              </a:rPr>
              <a:t>Проектом ТК ЕАЭС предусмотрена возможность совершения таможенных операций, связанных с регистрацией таможенной декларации и выпуском товаров автоматически информационными системами и программными комплексами таможенных органов </a:t>
            </a:r>
          </a:p>
        </p:txBody>
      </p:sp>
    </p:spTree>
    <p:extLst>
      <p:ext uri="{BB962C8B-B14F-4D97-AF65-F5344CB8AC3E}">
        <p14:creationId xmlns:p14="http://schemas.microsoft.com/office/powerpoint/2010/main" val="285783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avramenko\Desktop\Презентация\подложка пуста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1898" cy="6863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75856" y="467380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ambria" panose="02040503050406030204" pitchFamily="18" charset="0"/>
              </a:rPr>
              <a:t>ВРЕМЕННОЕ ХРАНЕНИЕ ТОВАРОВ</a:t>
            </a:r>
            <a:endParaRPr lang="ru-RU" b="1" dirty="0">
              <a:latin typeface="Cambria" panose="020405030504060302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3527" y="1484783"/>
            <a:ext cx="8568953" cy="2304257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Срок временного хранения товаров (устранено избыточное регулирование):</a:t>
            </a:r>
          </a:p>
          <a:p>
            <a:pPr algn="ctr"/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algn="ctr"/>
            <a:endParaRPr lang="ru-RU" sz="1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algn="ctr"/>
            <a:endParaRPr lang="ru-RU" sz="16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algn="ctr"/>
            <a:endParaRPr lang="ru-RU" sz="1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algn="ctr"/>
            <a:endParaRPr lang="ru-RU" sz="16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algn="ctr"/>
            <a:endParaRPr lang="ru-RU" sz="1600" i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364738"/>
              </p:ext>
            </p:extLst>
          </p:nvPr>
        </p:nvGraphicFramePr>
        <p:xfrm>
          <a:off x="899591" y="2087532"/>
          <a:ext cx="3024337" cy="143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Cambria" panose="02040503050406030204" pitchFamily="18" charset="0"/>
                        </a:rPr>
                        <a:t>ТК ТС:</a:t>
                      </a:r>
                      <a:endParaRPr lang="ru-RU" sz="1600" dirty="0">
                        <a:latin typeface="Cambria" panose="020405030504060302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27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Cambria" panose="02040503050406030204" pitchFamily="18" charset="0"/>
                        </a:rPr>
                        <a:t>2 </a:t>
                      </a:r>
                      <a:r>
                        <a:rPr lang="ru-RU" sz="1600" dirty="0" smtClean="0">
                          <a:solidFill>
                            <a:schemeClr val="bg1"/>
                          </a:solidFill>
                          <a:latin typeface="Cambria" panose="02040503050406030204" pitchFamily="18" charset="0"/>
                        </a:rPr>
                        <a:t>месяца с</a:t>
                      </a:r>
                      <a:r>
                        <a:rPr lang="ru-RU" sz="1600" baseline="0" dirty="0" smtClean="0">
                          <a:solidFill>
                            <a:schemeClr val="bg1"/>
                          </a:solidFill>
                          <a:latin typeface="Cambria" panose="02040503050406030204" pitchFamily="18" charset="0"/>
                        </a:rPr>
                        <a:t> возможностью продления на 2 или 4 месяца в зависимости от категории товаров</a:t>
                      </a:r>
                      <a:endParaRPr lang="ru-RU" sz="1600" dirty="0">
                        <a:solidFill>
                          <a:schemeClr val="bg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27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350998"/>
              </p:ext>
            </p:extLst>
          </p:nvPr>
        </p:nvGraphicFramePr>
        <p:xfrm>
          <a:off x="5128349" y="2111254"/>
          <a:ext cx="3044051" cy="14484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4051"/>
              </a:tblGrid>
              <a:tr h="38164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Cambria" panose="02040503050406030204" pitchFamily="18" charset="0"/>
                        </a:rPr>
                        <a:t>ТК ЕАЭС:</a:t>
                      </a:r>
                      <a:endParaRPr lang="ru-RU" sz="1600" dirty="0">
                        <a:latin typeface="Cambria" panose="020405030504060302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27F"/>
                    </a:solidFill>
                  </a:tcPr>
                </a:tc>
              </a:tr>
              <a:tr h="6603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baseline="0" dirty="0" smtClean="0">
                          <a:solidFill>
                            <a:schemeClr val="bg1"/>
                          </a:solidFill>
                          <a:latin typeface="Cambria" panose="02040503050406030204" pitchFamily="18" charset="0"/>
                        </a:rPr>
                        <a:t>4</a:t>
                      </a:r>
                      <a:r>
                        <a:rPr lang="ru-RU" sz="1600" baseline="0" dirty="0" smtClean="0">
                          <a:solidFill>
                            <a:schemeClr val="bg1"/>
                          </a:solidFill>
                          <a:latin typeface="Cambria" panose="02040503050406030204" pitchFamily="18" charset="0"/>
                        </a:rPr>
                        <a:t> месяца,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aseline="0" dirty="0" smtClean="0">
                          <a:solidFill>
                            <a:schemeClr val="bg1"/>
                          </a:solidFill>
                          <a:latin typeface="Cambria" panose="02040503050406030204" pitchFamily="18" charset="0"/>
                        </a:rPr>
                        <a:t>для международных почтовых отправлений – </a:t>
                      </a:r>
                      <a:r>
                        <a:rPr lang="ru-RU" sz="1600" b="1" baseline="0" dirty="0" smtClean="0">
                          <a:solidFill>
                            <a:schemeClr val="bg1"/>
                          </a:solidFill>
                          <a:latin typeface="Cambria" panose="02040503050406030204" pitchFamily="18" charset="0"/>
                        </a:rPr>
                        <a:t>6</a:t>
                      </a:r>
                      <a:r>
                        <a:rPr lang="ru-RU" sz="1600" baseline="0" dirty="0" smtClean="0">
                          <a:solidFill>
                            <a:schemeClr val="bg1"/>
                          </a:solidFill>
                          <a:latin typeface="Cambria" panose="02040503050406030204" pitchFamily="18" charset="0"/>
                        </a:rPr>
                        <a:t> месяцев.</a:t>
                      </a:r>
                      <a:endParaRPr lang="ru-RU" sz="1600" dirty="0" smtClean="0">
                        <a:solidFill>
                          <a:schemeClr val="bg1"/>
                        </a:solidFill>
                        <a:latin typeface="Cambria" panose="02040503050406030204" pitchFamily="18" charset="0"/>
                      </a:endParaRPr>
                    </a:p>
                    <a:p>
                      <a:endParaRPr lang="ru-RU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27F"/>
                    </a:solidFill>
                  </a:tcPr>
                </a:tc>
              </a:tr>
            </a:tbl>
          </a:graphicData>
        </a:graphic>
      </p:graphicFrame>
      <p:sp>
        <p:nvSpPr>
          <p:cNvPr id="13" name="Скругленный прямоугольник 12"/>
          <p:cNvSpPr/>
          <p:nvPr/>
        </p:nvSpPr>
        <p:spPr>
          <a:xfrm>
            <a:off x="323528" y="4005064"/>
            <a:ext cx="8568953" cy="2664296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latin typeface="Cambria" panose="02040503050406030204" pitchFamily="18" charset="0"/>
              </a:rPr>
              <a:t>По истечению срока временного хранения товаров подлежат задержанию товары, выпуск которых не осуществлен либо в отношении которых не получено разрешение на убытие товаров с таможенной территории Союза, если временное хранение товаров осуществляется в местах перемещения товаров через таможенную границу Союза, </a:t>
            </a:r>
            <a:r>
              <a:rPr lang="ru-RU" sz="1600" b="1" u="sng" dirty="0">
                <a:latin typeface="Cambria" panose="02040503050406030204" pitchFamily="18" charset="0"/>
              </a:rPr>
              <a:t>за исключением случаев, когда в отношении таких товаров таможенная декларация зарегистрирована до истечения срока временного хранения, но таможенным органом по истечении срока временного хранения товаров не принято решение о выпуске товаров либо об отказе в выпуске товаров</a:t>
            </a:r>
            <a:r>
              <a:rPr lang="ru-RU" sz="1600" b="1" dirty="0">
                <a:latin typeface="Cambria" panose="02040503050406030204" pitchFamily="18" charset="0"/>
              </a:rPr>
              <a:t>. При этом, товары будут задерживаться только в случае принятия таможенным органом решения об отказе в выпуске товаров.</a:t>
            </a:r>
            <a:endParaRPr lang="ru-RU" sz="1600" i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0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avramenko\Desktop\Презентация\подложка пуста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1898" cy="6863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707904" y="260648"/>
            <a:ext cx="5184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Cambria" panose="02040503050406030204" pitchFamily="18" charset="0"/>
              </a:rPr>
              <a:t>ПРИОРИТЕТ ЭЛЕКТРОННОГО ДЕКЛАРИРОВАНИЯ</a:t>
            </a:r>
            <a:endParaRPr lang="ru-RU" sz="2400" b="1" dirty="0">
              <a:latin typeface="Cambria" panose="020405030504060302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3528" y="1484784"/>
            <a:ext cx="8568952" cy="576064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Cambria" panose="02040503050406030204" pitchFamily="18" charset="0"/>
              </a:rPr>
              <a:t>Пункт 3 статьи 74: «Таможенное декларирование товаров производится в электронной форме»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3528" y="2204864"/>
            <a:ext cx="8568952" cy="3096344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Cambria" panose="02040503050406030204" pitchFamily="18" charset="0"/>
              </a:rPr>
              <a:t>Таможенное декларирование может производиться </a:t>
            </a:r>
          </a:p>
          <a:p>
            <a:pPr algn="ctr"/>
            <a:r>
              <a:rPr lang="ru-RU" sz="1600" b="1" dirty="0" smtClean="0">
                <a:latin typeface="Cambria" panose="02040503050406030204" pitchFamily="18" charset="0"/>
              </a:rPr>
              <a:t>в письменной форме: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b="1" dirty="0" smtClean="0">
                <a:latin typeface="Cambria" panose="02040503050406030204" pitchFamily="18" charset="0"/>
              </a:rPr>
              <a:t>При помещении товаров под таможенную процедуру таможенного транзита;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b="1" dirty="0" smtClean="0">
                <a:latin typeface="Cambria" panose="02040503050406030204" pitchFamily="18" charset="0"/>
              </a:rPr>
              <a:t>В отношении товаров для личного пользования;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b="1" dirty="0" smtClean="0">
                <a:latin typeface="Cambria" panose="02040503050406030204" pitchFamily="18" charset="0"/>
              </a:rPr>
              <a:t>В отношении товаров, пересылаемых в международных почтовых отправлениях;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b="1" dirty="0" smtClean="0">
                <a:latin typeface="Cambria" panose="02040503050406030204" pitchFamily="18" charset="0"/>
              </a:rPr>
              <a:t>В отношении транспортных средств международной перевозки;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b="1" dirty="0" smtClean="0">
                <a:latin typeface="Cambria" panose="02040503050406030204" pitchFamily="18" charset="0"/>
              </a:rPr>
              <a:t>При использовании в качестве таможенной декларации транспортных (перевозочных) коммерческих и (или) иных документов, в том числе предусмотренных международными договорами;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b="1" dirty="0" smtClean="0">
                <a:latin typeface="Cambria" panose="02040503050406030204" pitchFamily="18" charset="0"/>
              </a:rPr>
              <a:t>В иных случаях, определяемых Комиссией, а если это предусмотрено Кодексом – законодательством государств – членов.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3528" y="5445224"/>
            <a:ext cx="8568952" cy="1196752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Cambria" panose="02040503050406030204" pitchFamily="18" charset="0"/>
              </a:rPr>
              <a:t>Предусмотрена возможность таможенного декларирования товаров в письменной форме в случае отсутствия у таможенного органа возможности обеспечить реализацию декларантом таможенного декларирования в электронной форме в связи с неисправностью информационных систем. </a:t>
            </a:r>
          </a:p>
        </p:txBody>
      </p:sp>
    </p:spTree>
    <p:extLst>
      <p:ext uri="{BB962C8B-B14F-4D97-AF65-F5344CB8AC3E}">
        <p14:creationId xmlns:p14="http://schemas.microsoft.com/office/powerpoint/2010/main" val="213793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9998493"/>
              </p:ext>
            </p:extLst>
          </p:nvPr>
        </p:nvGraphicFramePr>
        <p:xfrm>
          <a:off x="457200" y="1600200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 descr="C:\Users\avramenko\Desktop\Презентация\подложка пуста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1898" cy="6863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635896" y="375047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Cambria" panose="02040503050406030204" pitchFamily="18" charset="0"/>
              </a:rPr>
              <a:t>ДЕКЛАРАНТ</a:t>
            </a:r>
            <a:endParaRPr lang="ru-RU" sz="2400" b="1" dirty="0">
              <a:latin typeface="Cambria" panose="020405030504060302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23528" y="1556792"/>
            <a:ext cx="8568952" cy="5184576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Cambria" panose="02040503050406030204" pitchFamily="18" charset="0"/>
              </a:rPr>
              <a:t>ДЕКЛАРАНТАМИ МОГУТ БЫТЬ:</a:t>
            </a:r>
          </a:p>
          <a:p>
            <a:pPr algn="ctr"/>
            <a:r>
              <a:rPr lang="en-US" b="1" dirty="0" smtClean="0">
                <a:latin typeface="Cambria" panose="02040503050406030204" pitchFamily="18" charset="0"/>
              </a:rPr>
              <a:t>I. </a:t>
            </a:r>
            <a:r>
              <a:rPr lang="ru-RU" sz="1600" b="1" dirty="0">
                <a:latin typeface="Cambria" panose="02040503050406030204" pitchFamily="18" charset="0"/>
              </a:rPr>
              <a:t>Лицо государства – члена: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>
                <a:latin typeface="Cambria" panose="02040503050406030204" pitchFamily="18" charset="0"/>
              </a:rPr>
              <a:t>Заключившее внешнеэкономическую сделку, одной из сторон которой является иностранное лицо </a:t>
            </a:r>
            <a:r>
              <a:rPr lang="ru-RU" sz="1400" b="1" dirty="0">
                <a:latin typeface="Cambria" panose="02040503050406030204" pitchFamily="18" charset="0"/>
              </a:rPr>
              <a:t>и на основании которой товары перемещаются через таможенную границу Союза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>
                <a:latin typeface="Cambria" panose="02040503050406030204" pitchFamily="18" charset="0"/>
              </a:rPr>
              <a:t>От имени и (или) по поручению которого заключена сделка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>
                <a:latin typeface="Cambria" panose="02040503050406030204" pitchFamily="18" charset="0"/>
              </a:rPr>
              <a:t>Имеющее право владения, пользования и (или) распоряжения товарами – при отсутствии внешнеэкономической сделки, одной из сторон которой выступает иностранное </a:t>
            </a:r>
            <a:r>
              <a:rPr lang="ru-RU" sz="1400" dirty="0" smtClean="0">
                <a:latin typeface="Cambria" panose="02040503050406030204" pitchFamily="18" charset="0"/>
              </a:rPr>
              <a:t>лицо</a:t>
            </a:r>
          </a:p>
          <a:p>
            <a:pPr algn="ctr"/>
            <a:r>
              <a:rPr lang="en-US" sz="1400" b="1" dirty="0" smtClean="0">
                <a:latin typeface="Cambria" panose="02040503050406030204" pitchFamily="18" charset="0"/>
              </a:rPr>
              <a:t>II. </a:t>
            </a:r>
            <a:r>
              <a:rPr lang="ru-RU" sz="1600" b="1" dirty="0">
                <a:latin typeface="Cambria" panose="02040503050406030204" pitchFamily="18" charset="0"/>
              </a:rPr>
              <a:t>Иностранное лицо: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>
                <a:latin typeface="Cambria" panose="02040503050406030204" pitchFamily="18" charset="0"/>
              </a:rPr>
              <a:t>Являющееся физическим лицом, перемещающим товары для личного пользования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>
                <a:latin typeface="Cambria" panose="02040503050406030204" pitchFamily="18" charset="0"/>
              </a:rPr>
              <a:t>Отдельные категории лиц, дипломатические и консульские работники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>
                <a:latin typeface="Cambria" panose="02040503050406030204" pitchFamily="18" charset="0"/>
              </a:rPr>
              <a:t>Являющееся организацией, имеющей представительство или филиал, созданные на территории государства – члена в установленном порядке, - </a:t>
            </a:r>
            <a:r>
              <a:rPr lang="ru-RU" sz="1400" b="1" dirty="0">
                <a:latin typeface="Cambria" panose="02040503050406030204" pitchFamily="18" charset="0"/>
              </a:rPr>
              <a:t>при заявлении таможенных процедур </a:t>
            </a:r>
            <a:r>
              <a:rPr lang="ru-RU" sz="1400" dirty="0">
                <a:latin typeface="Cambria" panose="02040503050406030204" pitchFamily="18" charset="0"/>
              </a:rPr>
              <a:t>только в отношении товаров, перемещаемых для собственных нужд такого представительства или филиала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>
                <a:latin typeface="Cambria" panose="02040503050406030204" pitchFamily="18" charset="0"/>
              </a:rPr>
              <a:t>Имеющее право распоряжаться товарами не в рамках сделки, одной из сторон которой выступает лицо государства </a:t>
            </a:r>
            <a:r>
              <a:rPr lang="ru-RU" sz="1400" dirty="0" smtClean="0">
                <a:latin typeface="Cambria" panose="02040503050406030204" pitchFamily="18" charset="0"/>
              </a:rPr>
              <a:t>– члена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b="1" dirty="0" smtClean="0">
                <a:latin typeface="Cambria" panose="02040503050406030204" pitchFamily="18" charset="0"/>
              </a:rPr>
              <a:t>Имеющее право владения и пользования товарами не в рамках сделки, одной из сторон которой выступает лицо государства – члена</a:t>
            </a:r>
            <a:r>
              <a:rPr lang="ru-RU" sz="1400" dirty="0" smtClean="0">
                <a:latin typeface="Cambria" panose="02040503050406030204" pitchFamily="18" charset="0"/>
              </a:rPr>
              <a:t>, - при заявлении таможенных процедур таможенного склада, временного ввоза (допуска), реэкспорта, специальной таможенной процедуры </a:t>
            </a:r>
            <a:endParaRPr lang="ru-RU" sz="1400" dirty="0">
              <a:latin typeface="Cambria" panose="02040503050406030204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§"/>
            </a:pPr>
            <a:endParaRPr lang="ru-RU" b="1" dirty="0">
              <a:latin typeface="Cambria" panose="02040503050406030204" pitchFamily="18" charset="0"/>
            </a:endParaRPr>
          </a:p>
          <a:p>
            <a:pPr algn="ctr"/>
            <a:endParaRPr lang="ru-RU" b="1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10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avramenko\Desktop\Презентация\подложка пуста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1898" cy="6863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491880" y="-3577"/>
            <a:ext cx="5544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ambria" panose="02040503050406030204" pitchFamily="18" charset="0"/>
              </a:rPr>
              <a:t>СТРУКТУРА ГЛАВЫ 10 «ТАМОЖЕННОЕ ДЕКЛАРИРОВАНИЕ ТОВАРОВ И ТАМОЖЕННЫЕ ОПЕРАЦИИ, СВЯЗАННЫЕ С ТАМОЖЕННЫМ ДЕКЛАРИРОВАНИЕМ ТОВАРОВ»</a:t>
            </a:r>
            <a:endParaRPr lang="ru-RU" b="1" dirty="0">
              <a:latin typeface="Cambria" panose="020405030504060302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3527" y="1484784"/>
            <a:ext cx="4680521" cy="576064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Статья 74. </a:t>
            </a:r>
            <a:r>
              <a:rPr lang="ru-RU" sz="1600" dirty="0" smtClean="0">
                <a:latin typeface="Cambria" panose="02040503050406030204" pitchFamily="18" charset="0"/>
              </a:rPr>
              <a:t>Общие положения о таможенном декларировании товаров</a:t>
            </a:r>
            <a:endParaRPr lang="ru-RU" sz="1600" i="1" dirty="0">
              <a:latin typeface="Cambria" panose="020405030504060302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76056" y="1484784"/>
            <a:ext cx="3816424" cy="576064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Статья 75. </a:t>
            </a:r>
            <a:r>
              <a:rPr lang="ru-RU" sz="1600" dirty="0" smtClean="0">
                <a:latin typeface="Cambria" panose="02040503050406030204" pitchFamily="18" charset="0"/>
              </a:rPr>
              <a:t>Таможенная декларация</a:t>
            </a:r>
            <a:endParaRPr lang="ru-RU" sz="1600" i="1" dirty="0">
              <a:latin typeface="Cambria" panose="020405030504060302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3529" y="2132856"/>
            <a:ext cx="3816423" cy="648072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Статья 76. </a:t>
            </a:r>
            <a:r>
              <a:rPr lang="ru-RU" sz="1600" dirty="0" smtClean="0">
                <a:latin typeface="Cambria" panose="02040503050406030204" pitchFamily="18" charset="0"/>
              </a:rPr>
              <a:t>Сведения, содержащиеся в декларации на товары</a:t>
            </a:r>
            <a:endParaRPr lang="ru-RU" sz="1600" i="1" dirty="0">
              <a:latin typeface="Cambria" panose="020405030504060302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211960" y="2132857"/>
            <a:ext cx="4680520" cy="648072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Статья 77. </a:t>
            </a:r>
            <a:r>
              <a:rPr lang="ru-RU" sz="1600" dirty="0" smtClean="0">
                <a:latin typeface="Cambria" panose="02040503050406030204" pitchFamily="18" charset="0"/>
              </a:rPr>
              <a:t>Сведения, содержащиеся в транзитной декларации</a:t>
            </a:r>
            <a:endParaRPr lang="ru-RU" sz="1600" i="1" dirty="0">
              <a:latin typeface="Cambria" panose="020405030504060302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3528" y="2852936"/>
            <a:ext cx="5328592" cy="741016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Статья 78.</a:t>
            </a:r>
            <a:r>
              <a:rPr lang="ru-RU" sz="1600" b="1" dirty="0" smtClean="0">
                <a:latin typeface="Cambria" panose="02040503050406030204" pitchFamily="18" charset="0"/>
              </a:rPr>
              <a:t> </a:t>
            </a:r>
            <a:r>
              <a:rPr lang="ru-RU" sz="1600" dirty="0" smtClean="0">
                <a:latin typeface="Cambria" panose="02040503050406030204" pitchFamily="18" charset="0"/>
              </a:rPr>
              <a:t>Документы, подтверждающие сведения, заявленные в таможенной декларации</a:t>
            </a:r>
            <a:endParaRPr lang="ru-RU" sz="1600" i="1" dirty="0">
              <a:latin typeface="Cambria" panose="020405030504060302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724128" y="2852936"/>
            <a:ext cx="3168352" cy="741016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Статья 79. </a:t>
            </a:r>
            <a:r>
              <a:rPr lang="ru-RU" sz="1600" dirty="0" smtClean="0">
                <a:latin typeface="Cambria" panose="02040503050406030204" pitchFamily="18" charset="0"/>
              </a:rPr>
              <a:t>Подача таможенной декларации</a:t>
            </a:r>
            <a:endParaRPr lang="ru-RU" sz="1600" i="1" dirty="0">
              <a:latin typeface="Cambria" panose="020405030504060302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3529" y="3645024"/>
            <a:ext cx="4032448" cy="615403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Статья 80. </a:t>
            </a:r>
            <a:r>
              <a:rPr lang="ru-RU" sz="1600" dirty="0" smtClean="0">
                <a:latin typeface="Cambria" panose="02040503050406030204" pitchFamily="18" charset="0"/>
              </a:rPr>
              <a:t>Срок подачи таможенной декларации</a:t>
            </a:r>
            <a:endParaRPr lang="ru-RU" sz="1600" i="1" dirty="0">
              <a:latin typeface="Cambria" panose="020405030504060302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427984" y="3645024"/>
            <a:ext cx="4464496" cy="615403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Статья 81. </a:t>
            </a:r>
            <a:r>
              <a:rPr lang="ru-RU" sz="1600" dirty="0" smtClean="0">
                <a:latin typeface="Cambria" panose="02040503050406030204" pitchFamily="18" charset="0"/>
              </a:rPr>
              <a:t>Проверка и регистрация поданной таможенной декларации</a:t>
            </a:r>
            <a:endParaRPr lang="ru-RU" sz="1600" i="1" dirty="0">
              <a:latin typeface="Cambria" panose="020405030504060302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23528" y="4357168"/>
            <a:ext cx="5256584" cy="658970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Статья 82. </a:t>
            </a:r>
            <a:r>
              <a:rPr lang="ru-RU" sz="1600" dirty="0" smtClean="0">
                <a:latin typeface="Cambria" panose="02040503050406030204" pitchFamily="18" charset="0"/>
              </a:rPr>
              <a:t>Изменение (дополнение) сведений, заявленных в таможенной декларации</a:t>
            </a:r>
            <a:endParaRPr lang="ru-RU" sz="1600" i="1" dirty="0">
              <a:latin typeface="Cambria" panose="020405030504060302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652120" y="4365104"/>
            <a:ext cx="3240360" cy="651034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Статья 83. </a:t>
            </a:r>
            <a:r>
              <a:rPr lang="ru-RU" sz="1600" dirty="0" smtClean="0">
                <a:latin typeface="Cambria" panose="02040503050406030204" pitchFamily="18" charset="0"/>
              </a:rPr>
              <a:t>Отзыв таможенной декларации</a:t>
            </a:r>
            <a:endParaRPr lang="ru-RU" sz="1600" i="1" dirty="0">
              <a:latin typeface="Cambria" panose="020405030504060302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23528" y="5117853"/>
            <a:ext cx="4680521" cy="615403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Статья 84. </a:t>
            </a:r>
            <a:r>
              <a:rPr lang="ru-RU" sz="1600" dirty="0" smtClean="0">
                <a:latin typeface="Cambria" panose="02040503050406030204" pitchFamily="18" charset="0"/>
              </a:rPr>
              <a:t>Предварительное таможенное декларирование товаров</a:t>
            </a:r>
            <a:endParaRPr lang="ru-RU" sz="1600" i="1" dirty="0">
              <a:latin typeface="Cambria" panose="020405030504060302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076056" y="5085184"/>
            <a:ext cx="3816424" cy="651034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Статья 85. </a:t>
            </a:r>
            <a:r>
              <a:rPr lang="ru-RU" sz="1600" dirty="0" smtClean="0">
                <a:latin typeface="Cambria" panose="02040503050406030204" pitchFamily="18" charset="0"/>
              </a:rPr>
              <a:t>Неполное таможенное декларирование товаров</a:t>
            </a:r>
            <a:endParaRPr lang="ru-RU" sz="1600" i="1" dirty="0">
              <a:latin typeface="Cambria" panose="020405030504060302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23529" y="5805264"/>
            <a:ext cx="2808311" cy="1020067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A29163"/>
                </a:solidFill>
                <a:latin typeface="Cambria" panose="02040503050406030204" pitchFamily="18" charset="0"/>
              </a:rPr>
              <a:t>Статья 86. </a:t>
            </a:r>
            <a:r>
              <a:rPr lang="ru-RU" sz="1600" dirty="0" smtClean="0">
                <a:latin typeface="Cambria" panose="02040503050406030204" pitchFamily="18" charset="0"/>
              </a:rPr>
              <a:t>Периодическое таможенное декларирование товаров</a:t>
            </a:r>
            <a:endParaRPr lang="ru-RU" sz="1600" i="1" dirty="0">
              <a:latin typeface="Cambria" panose="02040503050406030204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203849" y="5805264"/>
            <a:ext cx="5688632" cy="1020067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A291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Статья 87. </a:t>
            </a:r>
            <a:r>
              <a:rPr lang="ru-RU" sz="1600" dirty="0" smtClean="0">
                <a:latin typeface="Cambria" panose="02040503050406030204" pitchFamily="18" charset="0"/>
              </a:rPr>
              <a:t>Особенности таможенного декларирования товаров, перемещаемых через таможенную границу Союза в несобранном или разобранном виде, в том числе в некомплектном или незавершенном виде</a:t>
            </a:r>
          </a:p>
        </p:txBody>
      </p:sp>
    </p:spTree>
    <p:extLst>
      <p:ext uri="{BB962C8B-B14F-4D97-AF65-F5344CB8AC3E}">
        <p14:creationId xmlns:p14="http://schemas.microsoft.com/office/powerpoint/2010/main" val="57443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avramenko\Desktop\Презентация\подложка пуста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1898" cy="6863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707904" y="260648"/>
            <a:ext cx="5184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Cambria" panose="02040503050406030204" pitchFamily="18" charset="0"/>
              </a:rPr>
              <a:t>ПОДАЧА И РЕГИСТРАЦИЯ ТАМОЖЕННОЙ ДЕКЛАРАЦИИ</a:t>
            </a:r>
            <a:endParaRPr lang="ru-RU" sz="2400" b="1" dirty="0">
              <a:latin typeface="Cambria" panose="020405030504060302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3528" y="2060848"/>
            <a:ext cx="8568952" cy="576064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Cambria" panose="02040503050406030204" pitchFamily="18" charset="0"/>
              </a:rPr>
              <a:t>При подаче декларации не представляются документы, на основании которых заполнена таможенная декларация.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3528" y="1412776"/>
            <a:ext cx="8568952" cy="576064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Cambria" panose="02040503050406030204" pitchFamily="18" charset="0"/>
              </a:rPr>
              <a:t>Фиксация даты и времени подачи таможенной декларации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3528" y="2708920"/>
            <a:ext cx="8568952" cy="576064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Cambria" panose="02040503050406030204" pitchFamily="18" charset="0"/>
              </a:rPr>
              <a:t>Использование предварительной информации в качестве электронного вида письменной транзитной декларации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3528" y="3356992"/>
            <a:ext cx="8568952" cy="576064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Cambria" panose="02040503050406030204" pitchFamily="18" charset="0"/>
              </a:rPr>
              <a:t>Срок регистрации или отказа в регистрации таможенной декларации сокращается с 2 до 1 часа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3528" y="4005064"/>
            <a:ext cx="8568952" cy="2592288"/>
          </a:xfrm>
          <a:prstGeom prst="roundRect">
            <a:avLst/>
          </a:prstGeom>
          <a:solidFill>
            <a:srgbClr val="00427F"/>
          </a:solidFill>
          <a:ln>
            <a:solidFill>
              <a:srgbClr val="A291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Cambria" panose="02040503050406030204" pitchFamily="18" charset="0"/>
              </a:rPr>
              <a:t>Уточнены основания для отказа в регистрации таможенной декларации, на ряду с существующими включены такие как: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b="1" dirty="0" smtClean="0">
                <a:latin typeface="Cambria" panose="02040503050406030204" pitchFamily="18" charset="0"/>
              </a:rPr>
              <a:t>Несоблюдение формы таможенного декларирования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b="1" dirty="0" smtClean="0">
                <a:latin typeface="Cambria" panose="02040503050406030204" pitchFamily="18" charset="0"/>
              </a:rPr>
              <a:t>Структуры и формат электронной таможенной декларации или электронного вида письменной таможенной декларации не соответствуют установленным структурам и форматам таких документов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b="1" dirty="0" smtClean="0">
                <a:latin typeface="Cambria" panose="02040503050406030204" pitchFamily="18" charset="0"/>
              </a:rPr>
              <a:t>В отношении декларируемых товаров не соблюдены особенности таможенного декларирования товаров, установленные национальным законодательством, которые должны выполняться до подачи или одновременно с подачей таможенной декларацией</a:t>
            </a:r>
          </a:p>
        </p:txBody>
      </p:sp>
    </p:spTree>
    <p:extLst>
      <p:ext uri="{BB962C8B-B14F-4D97-AF65-F5344CB8AC3E}">
        <p14:creationId xmlns:p14="http://schemas.microsoft.com/office/powerpoint/2010/main" val="220555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1870</TotalTime>
  <Words>2566</Words>
  <Application>Microsoft Office PowerPoint</Application>
  <PresentationFormat>Экран (4:3)</PresentationFormat>
  <Paragraphs>182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Авраменко Андрей Андреевич</dc:creator>
  <cp:lastModifiedBy>Марина</cp:lastModifiedBy>
  <cp:revision>102</cp:revision>
  <cp:lastPrinted>2015-01-30T13:58:45Z</cp:lastPrinted>
  <dcterms:created xsi:type="dcterms:W3CDTF">2015-01-26T06:34:59Z</dcterms:created>
  <dcterms:modified xsi:type="dcterms:W3CDTF">2015-02-11T03:07:11Z</dcterms:modified>
</cp:coreProperties>
</file>