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50" r:id="rId2"/>
    <p:sldMasterId id="2147483862" r:id="rId3"/>
  </p:sldMasterIdLst>
  <p:notesMasterIdLst>
    <p:notesMasterId r:id="rId20"/>
  </p:notesMasterIdLst>
  <p:handoutMasterIdLst>
    <p:handoutMasterId r:id="rId21"/>
  </p:handoutMasterIdLst>
  <p:sldIdLst>
    <p:sldId id="361" r:id="rId4"/>
    <p:sldId id="345" r:id="rId5"/>
    <p:sldId id="358" r:id="rId6"/>
    <p:sldId id="333" r:id="rId7"/>
    <p:sldId id="304" r:id="rId8"/>
    <p:sldId id="334" r:id="rId9"/>
    <p:sldId id="332" r:id="rId10"/>
    <p:sldId id="360" r:id="rId11"/>
    <p:sldId id="363" r:id="rId12"/>
    <p:sldId id="344" r:id="rId13"/>
    <p:sldId id="341" r:id="rId14"/>
    <p:sldId id="342" r:id="rId15"/>
    <p:sldId id="353" r:id="rId16"/>
    <p:sldId id="354" r:id="rId17"/>
    <p:sldId id="355" r:id="rId18"/>
    <p:sldId id="295" r:id="rId19"/>
  </p:sldIdLst>
  <p:sldSz cx="9144000" cy="6858000" type="screen4x3"/>
  <p:notesSz cx="6797675" cy="9926638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75">
          <p15:clr>
            <a:srgbClr val="A4A3A4"/>
          </p15:clr>
        </p15:guide>
        <p15:guide id="2" orient="horz" pos="1172">
          <p15:clr>
            <a:srgbClr val="A4A3A4"/>
          </p15:clr>
        </p15:guide>
        <p15:guide id="3" orient="horz" pos="2056">
          <p15:clr>
            <a:srgbClr val="A4A3A4"/>
          </p15:clr>
        </p15:guide>
        <p15:guide id="4" orient="horz" pos="2872">
          <p15:clr>
            <a:srgbClr val="A4A3A4"/>
          </p15:clr>
        </p15:guide>
        <p15:guide id="5" pos="4384">
          <p15:clr>
            <a:srgbClr val="A4A3A4"/>
          </p15:clr>
        </p15:guide>
        <p15:guide id="6" pos="5465">
          <p15:clr>
            <a:srgbClr val="A4A3A4"/>
          </p15:clr>
        </p15:guide>
        <p15:guide id="7" pos="568">
          <p15:clr>
            <a:srgbClr val="A4A3A4"/>
          </p15:clr>
        </p15:guide>
        <p15:guide id="8" pos="1567">
          <p15:clr>
            <a:srgbClr val="A4A3A4"/>
          </p15:clr>
        </p15:guide>
        <p15:guide id="9" pos="1504">
          <p15:clr>
            <a:srgbClr val="A4A3A4"/>
          </p15:clr>
        </p15:guide>
        <p15:guide id="10" pos="3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386"/>
    <a:srgbClr val="7E6A2F"/>
    <a:srgbClr val="173765"/>
    <a:srgbClr val="006600"/>
    <a:srgbClr val="BCB08D"/>
    <a:srgbClr val="344AEE"/>
    <a:srgbClr val="000615"/>
    <a:srgbClr val="877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280" y="-104"/>
      </p:cViewPr>
      <p:guideLst>
        <p:guide orient="horz" pos="3975"/>
        <p:guide orient="horz" pos="1172"/>
        <p:guide orient="horz" pos="2056"/>
        <p:guide orient="horz" pos="2872"/>
        <p:guide pos="4384"/>
        <p:guide pos="5465"/>
        <p:guide pos="568"/>
        <p:guide pos="1567"/>
        <p:guide pos="1504"/>
        <p:guide pos="3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0ABDAF-E173-4395-8E63-10A2F7B4CCA9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3E57A09-16B1-4D8E-B003-3A3B90C120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94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2D4CD3-C148-45B3-AADB-2056B457663B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  <a:endParaRPr lang="ru-RU" altLang="ru-RU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3BA9406-85E0-47D1-8322-C8EF84879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2039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>
              <a:cs typeface="Arial" pitchFamily="34" charset="0"/>
            </a:endParaRP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AFFA17C-DFB6-48A3-A8E0-956D24A4F674}" type="slidenum">
              <a:rPr kumimoji="0" lang="ru-RU" altLang="ru-RU" sz="1200">
                <a:solidFill>
                  <a:prstClr val="black"/>
                </a:solidFill>
              </a:rPr>
              <a:pPr/>
              <a:t>11</a:t>
            </a:fld>
            <a:endParaRPr kumimoji="0"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51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>
              <a:cs typeface="Arial" pitchFamily="34" charset="0"/>
            </a:endParaRP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3B1AA1D3-B587-47FC-ABB7-EB4C0BC6943D}" type="slidenum">
              <a:rPr kumimoji="0" lang="ru-RU" altLang="ru-RU" sz="1200">
                <a:solidFill>
                  <a:prstClr val="black"/>
                </a:solidFill>
              </a:rPr>
              <a:pPr/>
              <a:t>12</a:t>
            </a:fld>
            <a:endParaRPr kumimoji="0"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7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AF06C-F6B6-46D5-B907-D5F95A6D72EE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63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D0F843-1A1C-448D-8643-71802C66F4A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4361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21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21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1B296-A577-42F8-AACB-8D1336A41D58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1E552E12-2A61-4E04-A20B-0D0B4F9424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A1E1-DD22-47C9-903B-4C964DEFC67F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 smtClean="0">
                <a:solidFill>
                  <a:srgbClr val="03295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7F386A-5E8D-4FAE-95F5-C7373EFA1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6E2D-5D7E-49F4-BD71-518858AA947D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 smtClean="0">
                <a:solidFill>
                  <a:srgbClr val="03295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C75269-A86B-4520-8F8E-D20F22C144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82F64-93B4-41D7-9AB4-93575E0C57AF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087B5714-3903-431C-AE10-B0D785318C3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4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7292E7-6B0B-415D-A51A-FE39DF9FEFA5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2F2F025C-7B2A-40F9-94A6-3D414E93D1C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74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FF000-E12D-44D3-8F66-CE5B0AECE380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39F1315D-E231-4ECC-A1B8-975F36998451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40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A1420-7432-4BF1-8340-04A6269B139D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7BE5C30F-C97F-4DB7-8949-8C0BD311BC84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03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E8D592-C6CC-49B3-960D-F0681200DD64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B974ED1E-445B-47C9-B49A-61F29B089FA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2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66D712-EDEE-4B4B-8BA2-0D83BAE865DD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1A78FD86-E247-46F4-A39B-49F1D5E0CE4C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89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D1F6EF-061E-46DF-880B-56BB75658F0D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09C0B837-00B8-42FF-8F46-3880D0273C81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86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D07A0-A443-431F-A700-EE2FEDD80DEA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1D8959CB-4A4C-4704-A931-6C514E8F5E3E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900B7-C7B6-4DEB-BEAA-D37FD1319F21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E282541B-A435-411A-AA45-52C5E78480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C3D58-9B1F-4FD4-9891-E82B8177C5F3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4400" y="88900"/>
            <a:ext cx="609600" cy="381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A83950FE-2006-4EB1-8ED2-AE9974F809A1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89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D1383-9B6B-4054-BA01-EB7F4123A4B5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>
                <a:solidFill>
                  <a:srgbClr val="032953"/>
                </a:solidFill>
                <a:latin typeface="Arial" pitchFamily="34" charset="0"/>
              </a:defRPr>
            </a:lvl1pPr>
          </a:lstStyle>
          <a:p>
            <a:fld id="{4B045A9F-6F78-4987-A334-8152D2AF6B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7081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837E7-7575-4CB8-8347-AD3D9C7EE20B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>
                <a:solidFill>
                  <a:srgbClr val="032953"/>
                </a:solidFill>
                <a:latin typeface="Arial" pitchFamily="34" charset="0"/>
              </a:defRPr>
            </a:lvl1pPr>
          </a:lstStyle>
          <a:p>
            <a:fld id="{7EE46F39-EE35-4B28-B863-64725E078B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0379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82F64-93B4-41D7-9AB4-93575E0C57AF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087B5714-3903-431C-AE10-B0D785318C3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23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7292E7-6B0B-415D-A51A-FE39DF9FEFA5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2F2F025C-7B2A-40F9-94A6-3D414E93D1C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03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FF000-E12D-44D3-8F66-CE5B0AECE380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39F1315D-E231-4ECC-A1B8-975F36998451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19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A1420-7432-4BF1-8340-04A6269B139D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7BE5C30F-C97F-4DB7-8949-8C0BD311BC84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93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E8D592-C6CC-49B3-960D-F0681200DD64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B974ED1E-445B-47C9-B49A-61F29B089FA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5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66D712-EDEE-4B4B-8BA2-0D83BAE865DD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1A78FD86-E247-46F4-A39B-49F1D5E0CE4C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06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D1F6EF-061E-46DF-880B-56BB75658F0D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09C0B837-00B8-42FF-8F46-3880D0273C81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0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2E07-94B6-416C-A7B0-3C1EAE1BDC82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FA7546F6-D662-4F1B-9AFE-1C06450F49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D07A0-A443-431F-A700-EE2FEDD80DEA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>
                <a:solidFill>
                  <a:prstClr val="white"/>
                </a:solidFill>
              </a:rPr>
              <a:t>|  </a:t>
            </a:r>
            <a:fld id="{1D8959CB-4A4C-4704-A931-6C514E8F5E3E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50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C3D58-9B1F-4FD4-9891-E82B8177C5F3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4400" y="88900"/>
            <a:ext cx="609600" cy="381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A83950FE-2006-4EB1-8ED2-AE9974F809A1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83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D1383-9B6B-4054-BA01-EB7F4123A4B5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>
                <a:solidFill>
                  <a:srgbClr val="032953"/>
                </a:solidFill>
                <a:latin typeface="Arial" pitchFamily="34" charset="0"/>
              </a:defRPr>
            </a:lvl1pPr>
          </a:lstStyle>
          <a:p>
            <a:fld id="{4B045A9F-6F78-4987-A334-8152D2AF6B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412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837E7-7575-4CB8-8347-AD3D9C7EE20B}" type="datetime1">
              <a:rPr lang="ru-RU" altLang="ru-RU"/>
              <a:pPr/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>
                <a:solidFill>
                  <a:srgbClr val="032953"/>
                </a:solidFill>
                <a:latin typeface="Arial" pitchFamily="34" charset="0"/>
              </a:defRPr>
            </a:lvl1pPr>
          </a:lstStyle>
          <a:p>
            <a:fld id="{7EE46F39-EE35-4B28-B863-64725E078B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97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89B4-CB57-45E3-847C-CCD74D9A09FA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E790C585-ED50-493B-B6BD-81FD1A7167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EFC0-84BC-4956-9E90-AC99EAEDB6A0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963F96A1-10D1-4C3A-8627-EA082ED528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0C33-1AA5-499D-B8E5-3CF0C8668FFE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DC92D7A4-5D68-4366-8114-D3E7ACF395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E5D2-CEC8-4C22-BA43-C3A5ED9BB3B1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C6A45620-833D-4097-A156-086B99494B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339F-EB7B-437D-837A-1BD3C3DADE82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965A050D-672E-4DF6-9135-B6FFA11A9E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D9EC-3076-483F-BCEE-760B038268DA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4400" y="88900"/>
            <a:ext cx="609600" cy="381000"/>
          </a:xfrm>
        </p:spPr>
        <p:txBody>
          <a:bodyPr/>
          <a:lstStyle>
            <a:lvl1pPr>
              <a:defRPr sz="2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CCACC2-D2B0-4AA9-9676-2CDF309A5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5" descr="top_new3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754313" y="223838"/>
            <a:ext cx="593248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1D0B1B-692D-4B85-9447-604FEAC8AF15}" type="datetime1">
              <a:rPr lang="ru-RU" altLang="ru-RU"/>
              <a:pPr>
                <a:defRPr/>
              </a:pPr>
              <a:t>11.02.15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32800" y="1778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BCB08D"/>
                </a:solidFill>
                <a:latin typeface="Times" pitchFamily="18" charset="0"/>
                <a:cs typeface="Times" pitchFamily="18" charset="0"/>
              </a:defRPr>
            </a:lvl1pPr>
          </a:lstStyle>
          <a:p>
            <a:pPr>
              <a:defRPr/>
            </a:pPr>
            <a:r>
              <a:rPr lang="en-US" altLang="ru-RU"/>
              <a:t>|</a:t>
            </a:r>
            <a:r>
              <a:rPr lang="en-US" altLang="ru-RU">
                <a:solidFill>
                  <a:srgbClr val="032953"/>
                </a:solidFill>
              </a:rPr>
              <a:t>  </a:t>
            </a:r>
            <a:fld id="{2C15E1CA-2864-4C11-9E30-B9695D45D63E}" type="slidenum">
              <a:rPr lang="ru-RU" altLang="ru-RU">
                <a:solidFill>
                  <a:srgbClr val="03295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3295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kern="1200">
          <a:solidFill>
            <a:srgbClr val="032953"/>
          </a:solidFill>
          <a:latin typeface="Times"/>
          <a:ea typeface="Arial" charset="0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"/>
          <a:ea typeface="Arial" charset="0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"/>
          <a:ea typeface="Times" charset="0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"/>
          <a:ea typeface="Times" charset="0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"/>
          <a:ea typeface="Times" charset="0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"/>
          <a:ea typeface="Times" charset="0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5" descr="top_new3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754313" y="223838"/>
            <a:ext cx="59324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F172A7C-9678-4DAC-9215-B98445DC9B32}" type="datetime1">
              <a:rPr lang="ru-RU" altLang="ru-RU" smtClean="0">
                <a:cs typeface="Arial" pitchFamily="34" charset="0"/>
              </a:rPr>
              <a:pPr/>
              <a:t>11.02.15</a:t>
            </a:fld>
            <a:endParaRPr lang="ru-RU" altLang="ru-RU" smtClean="0"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32800" y="1778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BCB08D"/>
                </a:solidFill>
                <a:latin typeface="Times" charset="0"/>
              </a:defRPr>
            </a:lvl1pPr>
          </a:lstStyle>
          <a:p>
            <a:r>
              <a:rPr lang="en-US" altLang="ru-RU" smtClean="0">
                <a:cs typeface="Arial" pitchFamily="34" charset="0"/>
              </a:rPr>
              <a:t>|</a:t>
            </a:r>
            <a:r>
              <a:rPr lang="en-US" altLang="ru-RU" smtClean="0">
                <a:solidFill>
                  <a:srgbClr val="032953"/>
                </a:solidFill>
                <a:cs typeface="Arial" pitchFamily="34" charset="0"/>
              </a:rPr>
              <a:t>  </a:t>
            </a:r>
            <a:fld id="{35E850E9-D4AB-4CFE-AD8F-17DD8363F265}" type="slidenum">
              <a:rPr lang="ru-RU" altLang="ru-RU" smtClean="0">
                <a:solidFill>
                  <a:srgbClr val="032953"/>
                </a:solidFill>
                <a:cs typeface="Arial" pitchFamily="34" charset="0"/>
              </a:rPr>
              <a:pPr/>
              <a:t>‹#›</a:t>
            </a:fld>
            <a:endParaRPr lang="ru-RU" altLang="ru-RU" smtClean="0">
              <a:solidFill>
                <a:srgbClr val="03295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2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kern="1200">
          <a:solidFill>
            <a:srgbClr val="032953"/>
          </a:solidFill>
          <a:latin typeface="Times"/>
          <a:ea typeface="Arial" charset="0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Times"/>
          <a:ea typeface="Arial" charset="0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Times"/>
          <a:ea typeface="Times" charset="0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Times"/>
          <a:ea typeface="Times" charset="0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Times"/>
          <a:ea typeface="Times" charset="0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Times"/>
          <a:ea typeface="Times" charset="0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5" descr="top_new3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754313" y="223838"/>
            <a:ext cx="59324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F172A7C-9678-4DAC-9215-B98445DC9B32}" type="datetime1">
              <a:rPr lang="ru-RU" altLang="ru-RU" smtClean="0">
                <a:cs typeface="Arial" pitchFamily="34" charset="0"/>
              </a:rPr>
              <a:pPr/>
              <a:t>11.02.15</a:t>
            </a:fld>
            <a:endParaRPr lang="ru-RU" altLang="ru-RU" smtClean="0"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32800" y="1778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BCB08D"/>
                </a:solidFill>
                <a:latin typeface="Times" charset="0"/>
              </a:defRPr>
            </a:lvl1pPr>
          </a:lstStyle>
          <a:p>
            <a:r>
              <a:rPr lang="en-US" altLang="ru-RU" smtClean="0">
                <a:cs typeface="Arial" pitchFamily="34" charset="0"/>
              </a:rPr>
              <a:t>|</a:t>
            </a:r>
            <a:r>
              <a:rPr lang="en-US" altLang="ru-RU" smtClean="0">
                <a:solidFill>
                  <a:srgbClr val="032953"/>
                </a:solidFill>
                <a:cs typeface="Arial" pitchFamily="34" charset="0"/>
              </a:rPr>
              <a:t>  </a:t>
            </a:r>
            <a:fld id="{35E850E9-D4AB-4CFE-AD8F-17DD8363F265}" type="slidenum">
              <a:rPr lang="ru-RU" altLang="ru-RU" smtClean="0">
                <a:solidFill>
                  <a:srgbClr val="032953"/>
                </a:solidFill>
                <a:cs typeface="Arial" pitchFamily="34" charset="0"/>
              </a:rPr>
              <a:pPr/>
              <a:t>‹#›</a:t>
            </a:fld>
            <a:endParaRPr lang="ru-RU" altLang="ru-RU" smtClean="0">
              <a:solidFill>
                <a:srgbClr val="03295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7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kern="1200">
          <a:solidFill>
            <a:srgbClr val="032953"/>
          </a:solidFill>
          <a:latin typeface="Times"/>
          <a:ea typeface="Arial" charset="0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Times"/>
          <a:ea typeface="Arial" charset="0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Times"/>
          <a:ea typeface="Times" charset="0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Times"/>
          <a:ea typeface="Times" charset="0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Times"/>
          <a:ea typeface="Times" charset="0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Times"/>
          <a:ea typeface="Times" charset="0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vramenko\Desktop\Презентация\подложка с карт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683" cy="684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510894"/>
            <a:ext cx="86409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2916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ТАМОЖЕННЫЕ ПЛАТЕЖИ, СПЕЦИАЛЬНЫЕ, АНТИДЕМПИНГОВЫЕ, КОМПЕНСАЦИОННЫЕ ПОШЛИНЫ</a:t>
            </a:r>
          </a:p>
          <a:p>
            <a:pPr algn="ctr"/>
            <a:endParaRPr lang="ru-RU" sz="3600" b="1" dirty="0">
              <a:solidFill>
                <a:srgbClr val="A2916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A2916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Общая характеристика и основные новеллы</a:t>
            </a:r>
            <a:endParaRPr lang="ru-RU" sz="2800" b="1" i="1" dirty="0">
              <a:solidFill>
                <a:srgbClr val="A2916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260648"/>
            <a:ext cx="5616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latin typeface="Cambria" panose="02040503050406030204" pitchFamily="18" charset="0"/>
              </a:rPr>
              <a:t>Е.Н.Бричева</a:t>
            </a:r>
            <a:endParaRPr lang="ru-RU" b="1" dirty="0" smtClean="0">
              <a:latin typeface="Cambria" panose="02040503050406030204" pitchFamily="18" charset="0"/>
            </a:endParaRPr>
          </a:p>
          <a:p>
            <a:pPr algn="r"/>
            <a:r>
              <a:rPr lang="ru-RU" b="1" dirty="0" smtClean="0">
                <a:latin typeface="Cambria" panose="02040503050406030204" pitchFamily="18" charset="0"/>
              </a:rPr>
              <a:t>ЗАМЕСТИТЕЛЬ ДИРЕКТОРА ДЕПАРТАМЕНТА ТАМОЖЕННОГО ЗАКОНОДАТЕЛЬСТВА И ПРАВОПРИМЕНИЕТЛЬНОЙ ПРАКТИКИ</a:t>
            </a:r>
            <a:endParaRPr lang="ru-RU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8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10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01651" y="989675"/>
            <a:ext cx="8485973" cy="783193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Исполнение обязанности  по уплате таможенных пошлин, налогов (статья 241 проекта ТК Союза)</a:t>
            </a:r>
            <a:endParaRPr lang="ru-RU" altLang="ru-RU" sz="2000" b="1" i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25538" y="2639028"/>
            <a:ext cx="7772985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Определение последствий неисполнения либо ненадлежащего    исполнения обязанности по уплате таможенных пошлин, налогов</a:t>
            </a:r>
            <a:endParaRPr lang="ru-RU" altLang="ru-RU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25538" y="1772868"/>
            <a:ext cx="7779122" cy="715089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Определение  механизма исполнения обязанности по уплате таможенных пошлин, налогов 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Таможенные платежи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25538" y="3524752"/>
            <a:ext cx="7782724" cy="1328023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Установление подхода к определению размера обязанности по уплате таможенных пошлин, налогов, подлежащей исполнению в случае возникновения такой обязанности у одного лица по разным обстоятельствам и (или) несколько раз 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25538" y="5077420"/>
            <a:ext cx="7782724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Определение Комиссией порядка взаимодействия  таможенных органов 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случае, если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таможенные пошлины, налоги по различным обстоятельствам подлежат уплате в разных государствах-членах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6" name="8-конечная звезда 15"/>
          <p:cNvSpPr/>
          <p:nvPr/>
        </p:nvSpPr>
        <p:spPr>
          <a:xfrm>
            <a:off x="159818" y="1771041"/>
            <a:ext cx="857250" cy="715089"/>
          </a:xfrm>
          <a:prstGeom prst="star8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>
            <a:off x="126960" y="2639027"/>
            <a:ext cx="857250" cy="715089"/>
          </a:xfrm>
          <a:prstGeom prst="star8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2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1" name="8-конечная звезда 20"/>
          <p:cNvSpPr/>
          <p:nvPr/>
        </p:nvSpPr>
        <p:spPr>
          <a:xfrm>
            <a:off x="126960" y="3831218"/>
            <a:ext cx="857250" cy="715089"/>
          </a:xfrm>
          <a:prstGeom prst="star8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3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3" name="8-конечная звезда 22"/>
          <p:cNvSpPr/>
          <p:nvPr/>
        </p:nvSpPr>
        <p:spPr>
          <a:xfrm>
            <a:off x="159818" y="5230653"/>
            <a:ext cx="857250" cy="715089"/>
          </a:xfrm>
          <a:prstGeom prst="star8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4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2411413" y="1223963"/>
            <a:ext cx="3600450" cy="54006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Начислено</a:t>
            </a:r>
          </a:p>
        </p:txBody>
      </p:sp>
      <p:sp>
        <p:nvSpPr>
          <p:cNvPr id="4505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fld id="{3B6489C2-E629-4688-B14C-BCF8773A98B3}" type="slidenum">
              <a:rPr kumimoji="0" lang="ru-RU" altLang="ru-RU" b="1">
                <a:solidFill>
                  <a:srgbClr val="002060"/>
                </a:solidFill>
                <a:latin typeface="Times" charset="0"/>
              </a:rPr>
              <a:pPr algn="ctr"/>
              <a:t>11</a:t>
            </a:fld>
            <a:endParaRPr kumimoji="0" lang="ru-RU" altLang="ru-RU" b="1">
              <a:solidFill>
                <a:srgbClr val="002060"/>
              </a:solidFill>
              <a:latin typeface="Times" charset="0"/>
            </a:endParaRPr>
          </a:p>
        </p:txBody>
      </p:sp>
      <p:pic>
        <p:nvPicPr>
          <p:cNvPr id="4505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1938" y="2273300"/>
            <a:ext cx="1800225" cy="720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Нарушение 1</a:t>
            </a:r>
          </a:p>
        </p:txBody>
      </p: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10800000" flipH="1">
            <a:off x="2151063" y="2462213"/>
            <a:ext cx="204787" cy="344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46350" y="2428875"/>
            <a:ext cx="2097088" cy="4095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Обязанность 1</a:t>
            </a:r>
          </a:p>
        </p:txBody>
      </p:sp>
      <p:sp>
        <p:nvSpPr>
          <p:cNvPr id="23" name="Стрелка вправо 22"/>
          <p:cNvSpPr>
            <a:spLocks noChangeArrowheads="1"/>
          </p:cNvSpPr>
          <p:nvPr/>
        </p:nvSpPr>
        <p:spPr bwMode="auto">
          <a:xfrm rot="10800000" flipH="1">
            <a:off x="2174875" y="3746500"/>
            <a:ext cx="204788" cy="3444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b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ТАМОЖЕННЫЕ ПЛАТЕЖИ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46350" y="3729038"/>
            <a:ext cx="2097088" cy="4095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Обязанность 2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46350" y="5043488"/>
            <a:ext cx="2097088" cy="4095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Обязанность 3</a:t>
            </a:r>
          </a:p>
        </p:txBody>
      </p:sp>
      <p:sp>
        <p:nvSpPr>
          <p:cNvPr id="30" name="Стрелка вправо 29"/>
          <p:cNvSpPr>
            <a:spLocks noChangeArrowheads="1"/>
          </p:cNvSpPr>
          <p:nvPr/>
        </p:nvSpPr>
        <p:spPr bwMode="auto">
          <a:xfrm rot="10800000" flipH="1">
            <a:off x="2182813" y="5075238"/>
            <a:ext cx="204787" cy="344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437530" y="2119110"/>
            <a:ext cx="1416423" cy="408623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100 руб.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437530" y="3503632"/>
            <a:ext cx="1416423" cy="408623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115 руб.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73109" y="4888154"/>
            <a:ext cx="1416423" cy="408623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110 руб.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1463" y="3563938"/>
            <a:ext cx="1800225" cy="720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Нарушение 2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2413" y="4856163"/>
            <a:ext cx="1800225" cy="720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Нарушение 3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59538" y="1219200"/>
            <a:ext cx="2406650" cy="5399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Уплачено</a:t>
            </a:r>
          </a:p>
        </p:txBody>
      </p:sp>
      <p:sp>
        <p:nvSpPr>
          <p:cNvPr id="38" name="Стрелка вправо 37"/>
          <p:cNvSpPr>
            <a:spLocks noChangeArrowheads="1"/>
          </p:cNvSpPr>
          <p:nvPr/>
        </p:nvSpPr>
        <p:spPr bwMode="auto">
          <a:xfrm rot="10800000" flipH="1">
            <a:off x="6132513" y="2151063"/>
            <a:ext cx="204787" cy="344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9" name="Стрелка вправо 38"/>
          <p:cNvSpPr>
            <a:spLocks noChangeArrowheads="1"/>
          </p:cNvSpPr>
          <p:nvPr/>
        </p:nvSpPr>
        <p:spPr bwMode="auto">
          <a:xfrm rot="10800000" flipH="1">
            <a:off x="6164263" y="3535363"/>
            <a:ext cx="204787" cy="344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0" name="Стрелка вправо 39"/>
          <p:cNvSpPr>
            <a:spLocks noChangeArrowheads="1"/>
          </p:cNvSpPr>
          <p:nvPr/>
        </p:nvSpPr>
        <p:spPr bwMode="auto">
          <a:xfrm rot="10800000" flipH="1">
            <a:off x="6164263" y="4919663"/>
            <a:ext cx="204787" cy="344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991325" y="2151030"/>
            <a:ext cx="1416423" cy="408623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100 руб.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991325" y="3530043"/>
            <a:ext cx="1416423" cy="408623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115 руб.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991325" y="4920074"/>
            <a:ext cx="1416423" cy="408623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110 руб.</a:t>
            </a:r>
          </a:p>
        </p:txBody>
      </p:sp>
      <p:cxnSp>
        <p:nvCxnSpPr>
          <p:cNvPr id="8" name="Прямая со стрелкой 7"/>
          <p:cNvCxnSpPr>
            <a:cxnSpLocks noChangeShapeType="1"/>
          </p:cNvCxnSpPr>
          <p:nvPr/>
        </p:nvCxnSpPr>
        <p:spPr bwMode="auto">
          <a:xfrm>
            <a:off x="1152525" y="3128963"/>
            <a:ext cx="0" cy="331787"/>
          </a:xfrm>
          <a:prstGeom prst="straightConnector1">
            <a:avLst/>
          </a:prstGeom>
          <a:noFill/>
          <a:ln w="25400">
            <a:solidFill>
              <a:srgbClr val="173765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Прямая со стрелкой 48"/>
          <p:cNvCxnSpPr>
            <a:cxnSpLocks noChangeShapeType="1"/>
          </p:cNvCxnSpPr>
          <p:nvPr/>
        </p:nvCxnSpPr>
        <p:spPr bwMode="auto">
          <a:xfrm>
            <a:off x="1125538" y="4419600"/>
            <a:ext cx="0" cy="331788"/>
          </a:xfrm>
          <a:prstGeom prst="straightConnector1">
            <a:avLst/>
          </a:prstGeom>
          <a:noFill/>
          <a:ln w="25400">
            <a:solidFill>
              <a:srgbClr val="173765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Прямая со стрелкой 49"/>
          <p:cNvCxnSpPr>
            <a:cxnSpLocks noChangeShapeType="1"/>
          </p:cNvCxnSpPr>
          <p:nvPr/>
        </p:nvCxnSpPr>
        <p:spPr bwMode="auto">
          <a:xfrm>
            <a:off x="3671888" y="3114675"/>
            <a:ext cx="0" cy="331788"/>
          </a:xfrm>
          <a:prstGeom prst="straightConnector1">
            <a:avLst/>
          </a:prstGeom>
          <a:noFill/>
          <a:ln w="25400">
            <a:solidFill>
              <a:srgbClr val="173765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Прямая со стрелкой 50"/>
          <p:cNvCxnSpPr>
            <a:cxnSpLocks noChangeShapeType="1"/>
          </p:cNvCxnSpPr>
          <p:nvPr/>
        </p:nvCxnSpPr>
        <p:spPr bwMode="auto">
          <a:xfrm>
            <a:off x="3671888" y="4478338"/>
            <a:ext cx="0" cy="331787"/>
          </a:xfrm>
          <a:prstGeom prst="straightConnector1">
            <a:avLst/>
          </a:prstGeom>
          <a:noFill/>
          <a:ln w="25400">
            <a:solidFill>
              <a:srgbClr val="173765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люс 8"/>
          <p:cNvSpPr>
            <a:spLocks/>
          </p:cNvSpPr>
          <p:nvPr/>
        </p:nvSpPr>
        <p:spPr bwMode="auto">
          <a:xfrm>
            <a:off x="7470775" y="2843213"/>
            <a:ext cx="458788" cy="465137"/>
          </a:xfrm>
          <a:custGeom>
            <a:avLst/>
            <a:gdLst>
              <a:gd name="T0" fmla="*/ 397976 w 458788"/>
              <a:gd name="T1" fmla="*/ 232569 h 465137"/>
              <a:gd name="T2" fmla="*/ 229394 w 458788"/>
              <a:gd name="T3" fmla="*/ 403483 h 465137"/>
              <a:gd name="T4" fmla="*/ 60812 w 458788"/>
              <a:gd name="T5" fmla="*/ 232569 h 465137"/>
              <a:gd name="T6" fmla="*/ 229394 w 458788"/>
              <a:gd name="T7" fmla="*/ 61654 h 4651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812 w 458788"/>
              <a:gd name="T13" fmla="*/ 178615 h 465137"/>
              <a:gd name="T14" fmla="*/ 397976 w 458788"/>
              <a:gd name="T15" fmla="*/ 286522 h 465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8788" h="465137">
                <a:moveTo>
                  <a:pt x="60812" y="178615"/>
                </a:moveTo>
                <a:lnTo>
                  <a:pt x="175441" y="178615"/>
                </a:lnTo>
                <a:lnTo>
                  <a:pt x="175441" y="61654"/>
                </a:lnTo>
                <a:lnTo>
                  <a:pt x="283347" y="61654"/>
                </a:lnTo>
                <a:lnTo>
                  <a:pt x="283347" y="178615"/>
                </a:lnTo>
                <a:lnTo>
                  <a:pt x="397976" y="178615"/>
                </a:lnTo>
                <a:lnTo>
                  <a:pt x="397976" y="286522"/>
                </a:lnTo>
                <a:lnTo>
                  <a:pt x="283347" y="286522"/>
                </a:lnTo>
                <a:lnTo>
                  <a:pt x="283347" y="403483"/>
                </a:lnTo>
                <a:lnTo>
                  <a:pt x="175441" y="403483"/>
                </a:lnTo>
                <a:lnTo>
                  <a:pt x="175441" y="286522"/>
                </a:lnTo>
                <a:lnTo>
                  <a:pt x="60812" y="286522"/>
                </a:lnTo>
                <a:lnTo>
                  <a:pt x="60812" y="178615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36000">
                <a:srgbClr val="173765"/>
              </a:gs>
              <a:gs pos="100000">
                <a:srgbClr val="173765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4" name="Плюс 53"/>
          <p:cNvSpPr>
            <a:spLocks/>
          </p:cNvSpPr>
          <p:nvPr/>
        </p:nvSpPr>
        <p:spPr bwMode="auto">
          <a:xfrm>
            <a:off x="7470775" y="4160838"/>
            <a:ext cx="458788" cy="465137"/>
          </a:xfrm>
          <a:custGeom>
            <a:avLst/>
            <a:gdLst>
              <a:gd name="T0" fmla="*/ 397976 w 458788"/>
              <a:gd name="T1" fmla="*/ 232569 h 465137"/>
              <a:gd name="T2" fmla="*/ 229394 w 458788"/>
              <a:gd name="T3" fmla="*/ 403483 h 465137"/>
              <a:gd name="T4" fmla="*/ 60812 w 458788"/>
              <a:gd name="T5" fmla="*/ 232569 h 465137"/>
              <a:gd name="T6" fmla="*/ 229394 w 458788"/>
              <a:gd name="T7" fmla="*/ 61654 h 4651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812 w 458788"/>
              <a:gd name="T13" fmla="*/ 178615 h 465137"/>
              <a:gd name="T14" fmla="*/ 397976 w 458788"/>
              <a:gd name="T15" fmla="*/ 286522 h 465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8788" h="465137">
                <a:moveTo>
                  <a:pt x="60812" y="178615"/>
                </a:moveTo>
                <a:lnTo>
                  <a:pt x="175441" y="178615"/>
                </a:lnTo>
                <a:lnTo>
                  <a:pt x="175441" y="61654"/>
                </a:lnTo>
                <a:lnTo>
                  <a:pt x="283347" y="61654"/>
                </a:lnTo>
                <a:lnTo>
                  <a:pt x="283347" y="178615"/>
                </a:lnTo>
                <a:lnTo>
                  <a:pt x="397976" y="178615"/>
                </a:lnTo>
                <a:lnTo>
                  <a:pt x="397976" y="286522"/>
                </a:lnTo>
                <a:lnTo>
                  <a:pt x="283347" y="286522"/>
                </a:lnTo>
                <a:lnTo>
                  <a:pt x="283347" y="403483"/>
                </a:lnTo>
                <a:lnTo>
                  <a:pt x="175441" y="403483"/>
                </a:lnTo>
                <a:lnTo>
                  <a:pt x="175441" y="286522"/>
                </a:lnTo>
                <a:lnTo>
                  <a:pt x="60812" y="286522"/>
                </a:lnTo>
                <a:lnTo>
                  <a:pt x="60812" y="178615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36000">
                <a:srgbClr val="173765"/>
              </a:gs>
              <a:gs pos="100000">
                <a:srgbClr val="173765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Равно 9"/>
          <p:cNvSpPr>
            <a:spLocks/>
          </p:cNvSpPr>
          <p:nvPr/>
        </p:nvSpPr>
        <p:spPr bwMode="auto">
          <a:xfrm>
            <a:off x="7470775" y="5470525"/>
            <a:ext cx="458788" cy="392113"/>
          </a:xfrm>
          <a:custGeom>
            <a:avLst/>
            <a:gdLst>
              <a:gd name="T0" fmla="*/ 397976 w 458788"/>
              <a:gd name="T1" fmla="*/ 126888 h 392113"/>
              <a:gd name="T2" fmla="*/ 397976 w 458788"/>
              <a:gd name="T3" fmla="*/ 265225 h 392113"/>
              <a:gd name="T4" fmla="*/ 229394 w 458788"/>
              <a:gd name="T5" fmla="*/ 311338 h 392113"/>
              <a:gd name="T6" fmla="*/ 60812 w 458788"/>
              <a:gd name="T7" fmla="*/ 126888 h 392113"/>
              <a:gd name="T8" fmla="*/ 60812 w 458788"/>
              <a:gd name="T9" fmla="*/ 265225 h 392113"/>
              <a:gd name="T10" fmla="*/ 229394 w 458788"/>
              <a:gd name="T11" fmla="*/ 80775 h 392113"/>
              <a:gd name="T12" fmla="*/ 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17694720 60000 65536"/>
              <a:gd name="T18" fmla="*/ 60812 w 458788"/>
              <a:gd name="T19" fmla="*/ 80775 h 392113"/>
              <a:gd name="T20" fmla="*/ 397976 w 458788"/>
              <a:gd name="T21" fmla="*/ 311338 h 392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8788" h="392113">
                <a:moveTo>
                  <a:pt x="60812" y="80775"/>
                </a:moveTo>
                <a:lnTo>
                  <a:pt x="397976" y="80775"/>
                </a:lnTo>
                <a:lnTo>
                  <a:pt x="397976" y="173000"/>
                </a:lnTo>
                <a:lnTo>
                  <a:pt x="60812" y="173000"/>
                </a:lnTo>
                <a:lnTo>
                  <a:pt x="60812" y="80775"/>
                </a:lnTo>
                <a:close/>
                <a:moveTo>
                  <a:pt x="60812" y="219113"/>
                </a:moveTo>
                <a:lnTo>
                  <a:pt x="397976" y="219113"/>
                </a:lnTo>
                <a:lnTo>
                  <a:pt x="397976" y="311338"/>
                </a:lnTo>
                <a:lnTo>
                  <a:pt x="60812" y="311338"/>
                </a:lnTo>
                <a:lnTo>
                  <a:pt x="60812" y="219113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36000">
                <a:srgbClr val="173765"/>
              </a:gs>
              <a:gs pos="100000">
                <a:srgbClr val="173765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991350" y="6003925"/>
            <a:ext cx="1416050" cy="511175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>
                  <a:alpha val="50000"/>
                </a:schemeClr>
              </a:gs>
            </a:gsLst>
            <a:lin ang="0" scaled="1"/>
            <a:tileRect/>
          </a:gradFill>
          <a:ln w="25400">
            <a:solidFill>
              <a:srgbClr val="7E6A2F"/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325 руб.</a:t>
            </a:r>
          </a:p>
        </p:txBody>
      </p:sp>
      <p:sp>
        <p:nvSpPr>
          <p:cNvPr id="56" name="Табличка 55"/>
          <p:cNvSpPr/>
          <p:nvPr/>
        </p:nvSpPr>
        <p:spPr>
          <a:xfrm>
            <a:off x="271087" y="1222700"/>
            <a:ext cx="1790367" cy="680085"/>
          </a:xfrm>
          <a:prstGeom prst="plaque">
            <a:avLst/>
          </a:prstGeom>
          <a:gradFill flip="none" rotWithShape="1">
            <a:gsLst>
              <a:gs pos="100000">
                <a:srgbClr val="7E6A2F"/>
              </a:gs>
              <a:gs pos="0">
                <a:schemeClr val="bg1">
                  <a:alpha val="50000"/>
                </a:schemeClr>
              </a:gs>
            </a:gsLst>
            <a:lin ang="16200000" scaled="1"/>
            <a:tileRect/>
          </a:gradFill>
          <a:ln w="25400">
            <a:solidFill>
              <a:srgbClr val="7E6A2F"/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2800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ТК ТС</a:t>
            </a:r>
          </a:p>
        </p:txBody>
      </p:sp>
    </p:spTree>
    <p:extLst>
      <p:ext uri="{BB962C8B-B14F-4D97-AF65-F5344CB8AC3E}">
        <p14:creationId xmlns:p14="http://schemas.microsoft.com/office/powerpoint/2010/main" val="94205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2411413" y="1223963"/>
            <a:ext cx="3600450" cy="54006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Начислено</a:t>
            </a:r>
          </a:p>
        </p:txBody>
      </p:sp>
      <p:sp>
        <p:nvSpPr>
          <p:cNvPr id="4710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fld id="{54A73C87-4746-4E4F-AE1D-FAC7356B72F5}" type="slidenum">
              <a:rPr kumimoji="0" lang="ru-RU" altLang="ru-RU" b="1">
                <a:solidFill>
                  <a:srgbClr val="002060"/>
                </a:solidFill>
                <a:latin typeface="Times" charset="0"/>
              </a:rPr>
              <a:pPr algn="ctr"/>
              <a:t>12</a:t>
            </a:fld>
            <a:endParaRPr kumimoji="0" lang="ru-RU" altLang="ru-RU" b="1">
              <a:solidFill>
                <a:srgbClr val="002060"/>
              </a:solidFill>
              <a:latin typeface="Times" charset="0"/>
            </a:endParaRPr>
          </a:p>
        </p:txBody>
      </p:sp>
      <p:pic>
        <p:nvPicPr>
          <p:cNvPr id="471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1938" y="2273300"/>
            <a:ext cx="1800225" cy="720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Нарушение 1</a:t>
            </a:r>
          </a:p>
        </p:txBody>
      </p: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10800000" flipH="1">
            <a:off x="2151063" y="2462213"/>
            <a:ext cx="204787" cy="344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46350" y="2428875"/>
            <a:ext cx="2097088" cy="4095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Обязанность 1</a:t>
            </a:r>
          </a:p>
        </p:txBody>
      </p:sp>
      <p:sp>
        <p:nvSpPr>
          <p:cNvPr id="23" name="Стрелка вправо 22"/>
          <p:cNvSpPr>
            <a:spLocks noChangeArrowheads="1"/>
          </p:cNvSpPr>
          <p:nvPr/>
        </p:nvSpPr>
        <p:spPr bwMode="auto">
          <a:xfrm rot="10800000" flipH="1">
            <a:off x="2174875" y="3746500"/>
            <a:ext cx="204788" cy="3444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b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ТАМОЖЕННЫЕ ПЛАТЕЖИ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46350" y="3729038"/>
            <a:ext cx="2097088" cy="4095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Обязанность 2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46350" y="5043488"/>
            <a:ext cx="2097088" cy="4095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Обязанность 3</a:t>
            </a:r>
          </a:p>
        </p:txBody>
      </p:sp>
      <p:sp>
        <p:nvSpPr>
          <p:cNvPr id="30" name="Стрелка вправо 29"/>
          <p:cNvSpPr>
            <a:spLocks noChangeArrowheads="1"/>
          </p:cNvSpPr>
          <p:nvPr/>
        </p:nvSpPr>
        <p:spPr bwMode="auto">
          <a:xfrm rot="10800000" flipH="1">
            <a:off x="2182813" y="5075238"/>
            <a:ext cx="204787" cy="344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437530" y="2119110"/>
            <a:ext cx="1416423" cy="408623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100 руб.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437530" y="3503632"/>
            <a:ext cx="1416423" cy="408623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115 руб.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73109" y="4888154"/>
            <a:ext cx="1416423" cy="408623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110 руб.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1463" y="3563938"/>
            <a:ext cx="1800225" cy="720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Нарушение 2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2413" y="4856163"/>
            <a:ext cx="1800225" cy="720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Нарушение 3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59538" y="1219200"/>
            <a:ext cx="2406650" cy="5399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Уплачено</a:t>
            </a:r>
          </a:p>
        </p:txBody>
      </p:sp>
      <p:sp>
        <p:nvSpPr>
          <p:cNvPr id="38" name="Стрелка вправо 37"/>
          <p:cNvSpPr>
            <a:spLocks noChangeArrowheads="1"/>
          </p:cNvSpPr>
          <p:nvPr/>
        </p:nvSpPr>
        <p:spPr bwMode="auto">
          <a:xfrm rot="10800000" flipH="1">
            <a:off x="6132513" y="2151063"/>
            <a:ext cx="204787" cy="344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9" name="Стрелка вправо 38"/>
          <p:cNvSpPr>
            <a:spLocks noChangeArrowheads="1"/>
          </p:cNvSpPr>
          <p:nvPr/>
        </p:nvSpPr>
        <p:spPr bwMode="auto">
          <a:xfrm rot="10800000" flipH="1">
            <a:off x="6164263" y="3535363"/>
            <a:ext cx="204787" cy="344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0" name="Стрелка вправо 39"/>
          <p:cNvSpPr>
            <a:spLocks noChangeArrowheads="1"/>
          </p:cNvSpPr>
          <p:nvPr/>
        </p:nvSpPr>
        <p:spPr bwMode="auto">
          <a:xfrm rot="10800000" flipH="1">
            <a:off x="6164263" y="4919663"/>
            <a:ext cx="204787" cy="344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991325" y="2151030"/>
            <a:ext cx="1416423" cy="408623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100 руб.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991325" y="3530043"/>
            <a:ext cx="1416423" cy="408623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15 руб.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991325" y="4920074"/>
            <a:ext cx="1416423" cy="408623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/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0 руб.</a:t>
            </a:r>
          </a:p>
        </p:txBody>
      </p:sp>
      <p:cxnSp>
        <p:nvCxnSpPr>
          <p:cNvPr id="8" name="Прямая со стрелкой 7"/>
          <p:cNvCxnSpPr>
            <a:cxnSpLocks noChangeShapeType="1"/>
          </p:cNvCxnSpPr>
          <p:nvPr/>
        </p:nvCxnSpPr>
        <p:spPr bwMode="auto">
          <a:xfrm>
            <a:off x="1152525" y="3128963"/>
            <a:ext cx="0" cy="331787"/>
          </a:xfrm>
          <a:prstGeom prst="straightConnector1">
            <a:avLst/>
          </a:prstGeom>
          <a:noFill/>
          <a:ln w="25400">
            <a:solidFill>
              <a:srgbClr val="173765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Прямая со стрелкой 48"/>
          <p:cNvCxnSpPr>
            <a:cxnSpLocks noChangeShapeType="1"/>
          </p:cNvCxnSpPr>
          <p:nvPr/>
        </p:nvCxnSpPr>
        <p:spPr bwMode="auto">
          <a:xfrm>
            <a:off x="1125538" y="4419600"/>
            <a:ext cx="0" cy="331788"/>
          </a:xfrm>
          <a:prstGeom prst="straightConnector1">
            <a:avLst/>
          </a:prstGeom>
          <a:noFill/>
          <a:ln w="25400">
            <a:solidFill>
              <a:srgbClr val="173765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Прямая со стрелкой 49"/>
          <p:cNvCxnSpPr>
            <a:cxnSpLocks noChangeShapeType="1"/>
          </p:cNvCxnSpPr>
          <p:nvPr/>
        </p:nvCxnSpPr>
        <p:spPr bwMode="auto">
          <a:xfrm>
            <a:off x="3671888" y="3114675"/>
            <a:ext cx="0" cy="331788"/>
          </a:xfrm>
          <a:prstGeom prst="straightConnector1">
            <a:avLst/>
          </a:prstGeom>
          <a:noFill/>
          <a:ln w="25400">
            <a:solidFill>
              <a:srgbClr val="173765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Прямая со стрелкой 50"/>
          <p:cNvCxnSpPr>
            <a:cxnSpLocks noChangeShapeType="1"/>
          </p:cNvCxnSpPr>
          <p:nvPr/>
        </p:nvCxnSpPr>
        <p:spPr bwMode="auto">
          <a:xfrm>
            <a:off x="3671888" y="4478338"/>
            <a:ext cx="0" cy="331787"/>
          </a:xfrm>
          <a:prstGeom prst="straightConnector1">
            <a:avLst/>
          </a:prstGeom>
          <a:noFill/>
          <a:ln w="25400">
            <a:solidFill>
              <a:srgbClr val="173765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люс 8"/>
          <p:cNvSpPr>
            <a:spLocks/>
          </p:cNvSpPr>
          <p:nvPr/>
        </p:nvSpPr>
        <p:spPr bwMode="auto">
          <a:xfrm>
            <a:off x="7470775" y="2843213"/>
            <a:ext cx="458788" cy="465137"/>
          </a:xfrm>
          <a:custGeom>
            <a:avLst/>
            <a:gdLst>
              <a:gd name="T0" fmla="*/ 397976 w 458788"/>
              <a:gd name="T1" fmla="*/ 232569 h 465137"/>
              <a:gd name="T2" fmla="*/ 229394 w 458788"/>
              <a:gd name="T3" fmla="*/ 403483 h 465137"/>
              <a:gd name="T4" fmla="*/ 60812 w 458788"/>
              <a:gd name="T5" fmla="*/ 232569 h 465137"/>
              <a:gd name="T6" fmla="*/ 229394 w 458788"/>
              <a:gd name="T7" fmla="*/ 61654 h 4651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812 w 458788"/>
              <a:gd name="T13" fmla="*/ 178615 h 465137"/>
              <a:gd name="T14" fmla="*/ 397976 w 458788"/>
              <a:gd name="T15" fmla="*/ 286522 h 465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8788" h="465137">
                <a:moveTo>
                  <a:pt x="60812" y="178615"/>
                </a:moveTo>
                <a:lnTo>
                  <a:pt x="175441" y="178615"/>
                </a:lnTo>
                <a:lnTo>
                  <a:pt x="175441" y="61654"/>
                </a:lnTo>
                <a:lnTo>
                  <a:pt x="283347" y="61654"/>
                </a:lnTo>
                <a:lnTo>
                  <a:pt x="283347" y="178615"/>
                </a:lnTo>
                <a:lnTo>
                  <a:pt x="397976" y="178615"/>
                </a:lnTo>
                <a:lnTo>
                  <a:pt x="397976" y="286522"/>
                </a:lnTo>
                <a:lnTo>
                  <a:pt x="283347" y="286522"/>
                </a:lnTo>
                <a:lnTo>
                  <a:pt x="283347" y="403483"/>
                </a:lnTo>
                <a:lnTo>
                  <a:pt x="175441" y="403483"/>
                </a:lnTo>
                <a:lnTo>
                  <a:pt x="175441" y="286522"/>
                </a:lnTo>
                <a:lnTo>
                  <a:pt x="60812" y="286522"/>
                </a:lnTo>
                <a:lnTo>
                  <a:pt x="60812" y="178615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36000">
                <a:srgbClr val="173765"/>
              </a:gs>
              <a:gs pos="100000">
                <a:srgbClr val="173765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4" name="Плюс 53"/>
          <p:cNvSpPr>
            <a:spLocks/>
          </p:cNvSpPr>
          <p:nvPr/>
        </p:nvSpPr>
        <p:spPr bwMode="auto">
          <a:xfrm>
            <a:off x="7470775" y="4160838"/>
            <a:ext cx="458788" cy="465137"/>
          </a:xfrm>
          <a:custGeom>
            <a:avLst/>
            <a:gdLst>
              <a:gd name="T0" fmla="*/ 397976 w 458788"/>
              <a:gd name="T1" fmla="*/ 232569 h 465137"/>
              <a:gd name="T2" fmla="*/ 229394 w 458788"/>
              <a:gd name="T3" fmla="*/ 403483 h 465137"/>
              <a:gd name="T4" fmla="*/ 60812 w 458788"/>
              <a:gd name="T5" fmla="*/ 232569 h 465137"/>
              <a:gd name="T6" fmla="*/ 229394 w 458788"/>
              <a:gd name="T7" fmla="*/ 61654 h 4651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0812 w 458788"/>
              <a:gd name="T13" fmla="*/ 178615 h 465137"/>
              <a:gd name="T14" fmla="*/ 397976 w 458788"/>
              <a:gd name="T15" fmla="*/ 286522 h 465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8788" h="465137">
                <a:moveTo>
                  <a:pt x="60812" y="178615"/>
                </a:moveTo>
                <a:lnTo>
                  <a:pt x="175441" y="178615"/>
                </a:lnTo>
                <a:lnTo>
                  <a:pt x="175441" y="61654"/>
                </a:lnTo>
                <a:lnTo>
                  <a:pt x="283347" y="61654"/>
                </a:lnTo>
                <a:lnTo>
                  <a:pt x="283347" y="178615"/>
                </a:lnTo>
                <a:lnTo>
                  <a:pt x="397976" y="178615"/>
                </a:lnTo>
                <a:lnTo>
                  <a:pt x="397976" y="286522"/>
                </a:lnTo>
                <a:lnTo>
                  <a:pt x="283347" y="286522"/>
                </a:lnTo>
                <a:lnTo>
                  <a:pt x="283347" y="403483"/>
                </a:lnTo>
                <a:lnTo>
                  <a:pt x="175441" y="403483"/>
                </a:lnTo>
                <a:lnTo>
                  <a:pt x="175441" y="286522"/>
                </a:lnTo>
                <a:lnTo>
                  <a:pt x="60812" y="286522"/>
                </a:lnTo>
                <a:lnTo>
                  <a:pt x="60812" y="178615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36000">
                <a:srgbClr val="173765"/>
              </a:gs>
              <a:gs pos="100000">
                <a:srgbClr val="173765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Равно 9"/>
          <p:cNvSpPr>
            <a:spLocks/>
          </p:cNvSpPr>
          <p:nvPr/>
        </p:nvSpPr>
        <p:spPr bwMode="auto">
          <a:xfrm>
            <a:off x="7470775" y="5470525"/>
            <a:ext cx="458788" cy="392113"/>
          </a:xfrm>
          <a:custGeom>
            <a:avLst/>
            <a:gdLst>
              <a:gd name="T0" fmla="*/ 397976 w 458788"/>
              <a:gd name="T1" fmla="*/ 126888 h 392113"/>
              <a:gd name="T2" fmla="*/ 397976 w 458788"/>
              <a:gd name="T3" fmla="*/ 265225 h 392113"/>
              <a:gd name="T4" fmla="*/ 229394 w 458788"/>
              <a:gd name="T5" fmla="*/ 311338 h 392113"/>
              <a:gd name="T6" fmla="*/ 60812 w 458788"/>
              <a:gd name="T7" fmla="*/ 126888 h 392113"/>
              <a:gd name="T8" fmla="*/ 60812 w 458788"/>
              <a:gd name="T9" fmla="*/ 265225 h 392113"/>
              <a:gd name="T10" fmla="*/ 229394 w 458788"/>
              <a:gd name="T11" fmla="*/ 80775 h 392113"/>
              <a:gd name="T12" fmla="*/ 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17694720 60000 65536"/>
              <a:gd name="T18" fmla="*/ 60812 w 458788"/>
              <a:gd name="T19" fmla="*/ 80775 h 392113"/>
              <a:gd name="T20" fmla="*/ 397976 w 458788"/>
              <a:gd name="T21" fmla="*/ 311338 h 392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8788" h="392113">
                <a:moveTo>
                  <a:pt x="60812" y="80775"/>
                </a:moveTo>
                <a:lnTo>
                  <a:pt x="397976" y="80775"/>
                </a:lnTo>
                <a:lnTo>
                  <a:pt x="397976" y="173000"/>
                </a:lnTo>
                <a:lnTo>
                  <a:pt x="60812" y="173000"/>
                </a:lnTo>
                <a:lnTo>
                  <a:pt x="60812" y="80775"/>
                </a:lnTo>
                <a:close/>
                <a:moveTo>
                  <a:pt x="60812" y="219113"/>
                </a:moveTo>
                <a:lnTo>
                  <a:pt x="397976" y="219113"/>
                </a:lnTo>
                <a:lnTo>
                  <a:pt x="397976" y="311338"/>
                </a:lnTo>
                <a:lnTo>
                  <a:pt x="60812" y="311338"/>
                </a:lnTo>
                <a:lnTo>
                  <a:pt x="60812" y="219113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36000">
                <a:srgbClr val="173765"/>
              </a:gs>
              <a:gs pos="100000">
                <a:srgbClr val="173765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991350" y="6003925"/>
            <a:ext cx="1416050" cy="511175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>
                  <a:alpha val="50000"/>
                </a:schemeClr>
              </a:gs>
            </a:gsLst>
            <a:lin ang="0" scaled="1"/>
            <a:tileRect/>
          </a:gradFill>
          <a:ln w="25400">
            <a:solidFill>
              <a:srgbClr val="7E6A2F"/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b="1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115 руб.</a:t>
            </a:r>
          </a:p>
        </p:txBody>
      </p:sp>
      <p:sp>
        <p:nvSpPr>
          <p:cNvPr id="41" name="Табличка 40"/>
          <p:cNvSpPr/>
          <p:nvPr/>
        </p:nvSpPr>
        <p:spPr>
          <a:xfrm>
            <a:off x="182778" y="1222700"/>
            <a:ext cx="1959922" cy="680085"/>
          </a:xfrm>
          <a:prstGeom prst="plaque">
            <a:avLst/>
          </a:prstGeom>
          <a:gradFill flip="none" rotWithShape="1">
            <a:gsLst>
              <a:gs pos="100000">
                <a:srgbClr val="7E6A2F"/>
              </a:gs>
              <a:gs pos="0">
                <a:schemeClr val="bg1">
                  <a:alpha val="50000"/>
                </a:schemeClr>
              </a:gs>
            </a:gsLst>
            <a:lin ang="16200000" scaled="1"/>
            <a:tileRect/>
          </a:gradFill>
          <a:ln w="25400">
            <a:solidFill>
              <a:srgbClr val="7E6A2F"/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2800" b="1" dirty="0" smtClean="0">
                <a:solidFill>
                  <a:srgbClr val="7E6A2F"/>
                </a:solidFill>
                <a:latin typeface="Times New Roman" pitchFamily="18" charset="0"/>
                <a:cs typeface="Times New Roman" pitchFamily="18" charset="0"/>
              </a:rPr>
              <a:t>ТК ЕАЭС</a:t>
            </a:r>
          </a:p>
        </p:txBody>
      </p:sp>
    </p:spTree>
    <p:extLst>
      <p:ext uri="{BB962C8B-B14F-4D97-AF65-F5344CB8AC3E}">
        <p14:creationId xmlns:p14="http://schemas.microsoft.com/office/powerpoint/2010/main" val="119632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13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247650" y="989676"/>
            <a:ext cx="8653283" cy="783193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Новеллы в части применения 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беспечения уплаты таможенных пошлин, налогов</a:t>
            </a:r>
            <a:r>
              <a:rPr lang="ru-RU" altLang="ru-RU" sz="2000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endParaRPr lang="ru-RU" altLang="ru-RU" sz="2000" b="1" i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Таможенные платежи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4282" y="1772869"/>
            <a:ext cx="7925519" cy="10215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Обеспечение предоставляется в случае выпуска товаров до завершения проведения проверки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таможенных, иных документов и (или) сведений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 зависимости от размера такого обеспечения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4279" y="2939970"/>
            <a:ext cx="7925522" cy="13280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Таможенный представитель вправе предоставить обеспечение в случае, если в соответствии со статьей 403 проекта ТК Союза таможенный представитель несет  с плательщиком таможенных пошлин, налогов солидарную  обязанность по уплате таможенных пошлин, налогов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4281" y="4409954"/>
            <a:ext cx="7925520" cy="1021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Обязанность по уплате таможенных пошлин, налогов может быть обеспечена несколькими способами  по выбору лица,  предоставляющего обеспечение уплаты таможенных пошлин, налогов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4279" y="5673597"/>
            <a:ext cx="7925520" cy="1021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Лицо, предоставившее обеспечение  уплаты таможенных пошлин, налогов  вправе  осуществить замену одного способа обеспечения на другой, если заменяемое обеспечение не обращено на взыскание 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65985" y="2122946"/>
            <a:ext cx="67133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5985" y="3426106"/>
            <a:ext cx="67133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5985" y="4595149"/>
            <a:ext cx="671332" cy="484632"/>
          </a:xfrm>
          <a:prstGeom prst="rightArrow">
            <a:avLst>
              <a:gd name="adj1" fmla="val 50000"/>
              <a:gd name="adj2" fmla="val 786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5985" y="5926238"/>
            <a:ext cx="67133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8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14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0" y="989676"/>
            <a:ext cx="8900933" cy="442674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Сохранение отсылочных норм на национальное законодательство в части </a:t>
            </a:r>
            <a:endParaRPr lang="ru-RU" altLang="ru-RU" sz="2000" b="1" i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Таможенные платежи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7317" y="1432350"/>
            <a:ext cx="8163616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установления иных, отличных от  установленных ТК Союза,  случаев предоставления обеспечения уплаты таможенных пошлин, налогов, а также иных случаев, когда обеспечение не предоставляется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7317" y="2453906"/>
            <a:ext cx="8163616" cy="71508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определения иных, кроме перечисленных в ТК Союза, способов обеспечения уплаты таможенных пошлин, налогов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7315" y="3195649"/>
            <a:ext cx="8163617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установления порядка применения способов обеспечения уплаты таможенных  пошлин, налогов, а также валюты, в которой предоставляется такое обеспечение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7314" y="3910738"/>
            <a:ext cx="8163616" cy="10215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случаев и порядка снятия с контроля  и (или) возврата документов, подтверждающих предоставление обеспечения уплаты таможенных пошлин, налогов 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65985" y="1638314"/>
            <a:ext cx="67133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5985" y="2684363"/>
            <a:ext cx="67133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5985" y="5162751"/>
            <a:ext cx="671332" cy="484632"/>
          </a:xfrm>
          <a:prstGeom prst="rightArrow">
            <a:avLst>
              <a:gd name="adj1" fmla="val 50000"/>
              <a:gd name="adj2" fmla="val 786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5985" y="5926238"/>
            <a:ext cx="67133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7316" y="4932294"/>
            <a:ext cx="8163615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определения порядка применения генерального обеспечения уплаты таможенных пошлин, налогов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7315" y="5647383"/>
            <a:ext cx="8163615" cy="10215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установления в отношении отдельных категорий товаров фиксированного размера обеспечения,  возможности включения в размер обеспечения  уплаты таможенных пошлин, налогов  подлежащих уплате таможенных сборов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65985" y="4205346"/>
            <a:ext cx="671332" cy="484632"/>
          </a:xfrm>
          <a:prstGeom prst="rightArrow">
            <a:avLst>
              <a:gd name="adj1" fmla="val 50000"/>
              <a:gd name="adj2" fmla="val 786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5985" y="3426106"/>
            <a:ext cx="671332" cy="484632"/>
          </a:xfrm>
          <a:prstGeom prst="rightArrow">
            <a:avLst>
              <a:gd name="adj1" fmla="val 50000"/>
              <a:gd name="adj2" fmla="val 786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8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15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86137" y="978292"/>
            <a:ext cx="8244976" cy="1123712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Главы 34. Возврат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(зачет) </a:t>
            </a:r>
            <a:r>
              <a:rPr lang="ru-RU" sz="20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таможенных пошлин, налогов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иных денежных средств (денег)</a:t>
            </a:r>
          </a:p>
          <a:p>
            <a:pPr algn="ctr" eaLnBrk="1" hangingPunct="1">
              <a:defRPr/>
            </a:pPr>
            <a:r>
              <a:rPr lang="ru-RU" altLang="ru-RU" sz="2000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endParaRPr lang="ru-RU" altLang="ru-RU" sz="2000" b="1" i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Таможенные платежи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7650" y="2164665"/>
            <a:ext cx="8718380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1) таможенные пошлины, налоги являются излишне уплаченными или  излишне взысканными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7650" y="2865606"/>
            <a:ext cx="8669674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2) ввозные таможенные пошлины, уплаченные на счет, определенный в соответствии с Договором о Союзе, не идентифицированы в разрезе сумм ввозных таможенных пошлин в отношении конкретных товаров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04546" y="1693381"/>
            <a:ext cx="7812403" cy="408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Определение случаев возврата таможенных пошлин, налогов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7650" y="3838649"/>
            <a:ext cx="8669674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3) вывозные таможенные пошлины,  налоги, уплаченные на счета, определенные законодательством  государств-членов, не идентифицированы в разрезе сумм вывозных таможенных пошлин, налогов  в отношении конкретных товаров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7650" y="4811692"/>
            <a:ext cx="8669674" cy="37457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4) случаи, предусмотренные статьями 214 и 219 проекта ТК Союза (реэкспорт и реимпорт)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47650" y="5239905"/>
            <a:ext cx="8669670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5) прекращение обязанности в соответствии с  подпунктами 4, 5, 7, 8  пункта 2 статьи 240 проекта ТК Союза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7651" y="5940533"/>
            <a:ext cx="8669670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6) иные случаи, установленные  проектом ТК Союза, международными договорами в рамках Союза</a:t>
            </a:r>
          </a:p>
        </p:txBody>
      </p:sp>
    </p:spTree>
    <p:extLst>
      <p:ext uri="{BB962C8B-B14F-4D97-AF65-F5344CB8AC3E}">
        <p14:creationId xmlns:p14="http://schemas.microsoft.com/office/powerpoint/2010/main" val="46628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6876" y="3445934"/>
            <a:ext cx="7391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54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9900" y="23813"/>
            <a:ext cx="21193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2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01651" y="989675"/>
            <a:ext cx="8485973" cy="919401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Основные принципы, в соответствии с которыми  осуществлялась подготовка Раздела 4    </a:t>
            </a:r>
            <a:endParaRPr lang="ru-RU" altLang="ru-RU" sz="2400" b="1" i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31363" y="3455762"/>
            <a:ext cx="7045948" cy="12939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Соглашение о некоторых вопросах предоставления  обеспечения уплаты таможенных пошлин, налогов в отношении товаров, перевозимых в соответствии  с процедурой таможенного транзита, особенностях взыскания таможенных пошлин, налогов и порядке перечисления взысканных сумм в отношении таких товаров от 21.05.2010</a:t>
            </a:r>
            <a:endParaRPr lang="ru-RU" altLang="ru-RU" sz="14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84750" y="3047139"/>
            <a:ext cx="7549457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2000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2. Включение  положений международных соглашений</a:t>
            </a:r>
            <a:endParaRPr lang="ru-RU" altLang="ru-RU" sz="2000" b="1" i="1" dirty="0">
              <a:solidFill>
                <a:srgbClr val="FF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4751" y="1990678"/>
            <a:ext cx="7549456" cy="78319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2000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1. Согласованность с терминологией, понятийным аппаратом  и положениями Договора о Со</a:t>
            </a:r>
            <a:r>
              <a:rPr lang="ru-RU" altLang="ru-RU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юзе </a:t>
            </a:r>
            <a:endParaRPr lang="ru-RU" altLang="ru-RU" sz="1400" b="1" i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Таможенные платежи</a:t>
            </a:r>
            <a:endParaRPr lang="ru-RU" altLang="ru-RU" sz="24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8884" y="5328615"/>
            <a:ext cx="7635666" cy="78319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2000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3. Устранение проблемных вопросов в правоприменительной практике</a:t>
            </a:r>
            <a:endParaRPr lang="ru-RU" altLang="ru-RU" sz="2000" b="1" i="1" dirty="0">
              <a:solidFill>
                <a:srgbClr val="FF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363" y="4749733"/>
            <a:ext cx="7002844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Соглашение об основаниях, условиях и порядке изменения сроков уплаты  таможенных пошлин от 21.05.2010 </a:t>
            </a:r>
            <a:endParaRPr lang="ru-RU" altLang="ru-RU" sz="14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8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91F2D008-4DEC-4E25-BC66-7F2C046762F2}" type="slidenum">
              <a:rPr lang="ru-RU" altLang="ru-RU" sz="2400" b="1" smtClean="0">
                <a:solidFill>
                  <a:srgbClr val="00206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ru-RU" altLang="ru-RU" sz="2400" b="1" smtClean="0">
              <a:solidFill>
                <a:srgbClr val="002060"/>
              </a:solidFill>
            </a:endParaRPr>
          </a:p>
        </p:txBody>
      </p:sp>
      <p:pic>
        <p:nvPicPr>
          <p:cNvPr id="4403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2050" y="21113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Таможенные платежи</a:t>
            </a:r>
            <a:endParaRPr lang="ru-RU" altLang="ru-RU" sz="24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92528" y="1088888"/>
            <a:ext cx="2558944" cy="715089"/>
          </a:xfrm>
          <a:prstGeom prst="roundRect">
            <a:avLst/>
          </a:prstGeom>
          <a:gradFill flip="none" rotWithShape="1">
            <a:gsLst>
              <a:gs pos="100000">
                <a:srgbClr val="7E6A2F">
                  <a:alpha val="50000"/>
                </a:srgbClr>
              </a:gs>
              <a:gs pos="0">
                <a:schemeClr val="bg1"/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hangingPunct="1">
              <a:spcAft>
                <a:spcPts val="1000"/>
              </a:spcAft>
              <a:defRPr/>
            </a:pPr>
            <a: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Меры защиты внутреннего рынка</a:t>
            </a:r>
            <a:endParaRPr lang="ru-RU" dirty="0">
              <a:solidFill>
                <a:srgbClr val="1737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3375" y="2138363"/>
            <a:ext cx="2700338" cy="720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hangingPunct="1">
              <a:spcAft>
                <a:spcPts val="1000"/>
              </a:spcAft>
              <a:defRPr/>
            </a:pPr>
            <a: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Специальные защитные меры</a:t>
            </a:r>
          </a:p>
        </p:txBody>
      </p:sp>
      <p:sp>
        <p:nvSpPr>
          <p:cNvPr id="15" name="Стрелка вправо 14"/>
          <p:cNvSpPr/>
          <p:nvPr/>
        </p:nvSpPr>
        <p:spPr>
          <a:xfrm rot="10800000" flipH="1">
            <a:off x="6140450" y="1274763"/>
            <a:ext cx="501650" cy="34448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7E6A2F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22625" y="2139950"/>
            <a:ext cx="2698750" cy="720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hangingPunct="1">
              <a:spcAft>
                <a:spcPts val="1000"/>
              </a:spcAft>
              <a:defRPr/>
            </a:pPr>
            <a: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Антидемпинговые меры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0288" y="2146300"/>
            <a:ext cx="2700337" cy="7191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hangingPunct="1">
              <a:spcAft>
                <a:spcPts val="1000"/>
              </a:spcAft>
              <a:defRPr/>
            </a:pPr>
            <a: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Компенсационные меры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2125" y="1089025"/>
            <a:ext cx="1979613" cy="7191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Иные меры</a:t>
            </a:r>
          </a:p>
          <a:p>
            <a:pPr algn="ctr" defTabSz="914400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(ст. 50 Договора)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3375" y="3382963"/>
            <a:ext cx="2700338" cy="15319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hangingPunct="1">
              <a:spcAft>
                <a:spcPts val="1000"/>
              </a:spcAft>
              <a:defRPr/>
            </a:pPr>
            <a: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Специальная пошлина</a:t>
            </a:r>
            <a:b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1600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(в т.ч. предварительная)</a:t>
            </a:r>
          </a:p>
        </p:txBody>
      </p:sp>
      <p:sp>
        <p:nvSpPr>
          <p:cNvPr id="31" name="Стрелка вправо 30"/>
          <p:cNvSpPr/>
          <p:nvPr/>
        </p:nvSpPr>
        <p:spPr>
          <a:xfrm rot="16200000" flipH="1">
            <a:off x="1504156" y="2937669"/>
            <a:ext cx="358775" cy="34448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7E6A2F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3375" y="4662488"/>
            <a:ext cx="2700338" cy="7159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hangingPunct="1">
              <a:spcAft>
                <a:spcPts val="1000"/>
              </a:spcAft>
              <a:defRPr/>
            </a:pPr>
            <a: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Специальная квота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22625" y="3382963"/>
            <a:ext cx="2698750" cy="12604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Антидемпинговая пошлина</a:t>
            </a:r>
          </a:p>
          <a:p>
            <a:pPr algn="ctr" defTabSz="914400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(в т.ч. предварительная)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22625" y="4406900"/>
            <a:ext cx="2698750" cy="19415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hangingPunct="1">
              <a:spcAft>
                <a:spcPts val="1000"/>
              </a:spcAft>
              <a:defRPr/>
            </a:pPr>
            <a: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Одобрение добровольных ценовых обязательств, принятых экспортером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3375" y="5270500"/>
            <a:ext cx="2700338" cy="7159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hangingPunct="1">
              <a:spcAft>
                <a:spcPts val="1000"/>
              </a:spcAft>
              <a:defRPr/>
            </a:pPr>
            <a: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Импортная квота</a:t>
            </a:r>
          </a:p>
        </p:txBody>
      </p:sp>
      <p:sp>
        <p:nvSpPr>
          <p:cNvPr id="34" name="Стрелка вправо 33"/>
          <p:cNvSpPr/>
          <p:nvPr/>
        </p:nvSpPr>
        <p:spPr>
          <a:xfrm rot="16200000" flipH="1">
            <a:off x="4391819" y="2931319"/>
            <a:ext cx="360363" cy="3460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7E6A2F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6200000" flipH="1">
            <a:off x="7280276" y="2965450"/>
            <a:ext cx="360362" cy="34448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7E6A2F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110288" y="3382963"/>
            <a:ext cx="2700337" cy="12604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Компенсационная пошлина</a:t>
            </a:r>
          </a:p>
          <a:p>
            <a:pPr algn="ctr" defTabSz="914400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(в т.ч. предварительная)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110288" y="4402138"/>
            <a:ext cx="2700337" cy="22479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hangingPunct="1">
              <a:spcAft>
                <a:spcPts val="1000"/>
              </a:spcAft>
              <a:defRPr/>
            </a:pPr>
            <a:r>
              <a:rPr lang="ru-RU" b="1" dirty="0">
                <a:solidFill>
                  <a:srgbClr val="173765"/>
                </a:solidFill>
                <a:latin typeface="Times New Roman" pitchFamily="18" charset="0"/>
                <a:cs typeface="Arial" pitchFamily="34" charset="0"/>
              </a:rPr>
              <a:t>Одобрение добровольных обязательств, принятых уполномоченным органом или экспортером</a:t>
            </a:r>
          </a:p>
        </p:txBody>
      </p:sp>
      <p:sp>
        <p:nvSpPr>
          <p:cNvPr id="38" name="Стрелка вправо 37"/>
          <p:cNvSpPr/>
          <p:nvPr/>
        </p:nvSpPr>
        <p:spPr>
          <a:xfrm rot="16200000" flipH="1">
            <a:off x="4441826" y="1797050"/>
            <a:ext cx="220662" cy="34448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7E6A2F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8519571" flipH="1">
            <a:off x="2997200" y="1808163"/>
            <a:ext cx="360363" cy="34448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7E6A2F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3080429">
            <a:off x="5835650" y="1782763"/>
            <a:ext cx="360363" cy="34448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7E6A2F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3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4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247649" y="989675"/>
            <a:ext cx="8837613" cy="919401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Структура  Раздела 4 «Таможенные платежи, специальные, антидемпинговые, компенсационные пошлины»     </a:t>
            </a:r>
            <a:endParaRPr lang="ru-RU" altLang="ru-RU" sz="2400" b="1" i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4280" y="1909076"/>
            <a:ext cx="7830270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30. Общие положения о таможенных платежах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Таможенные платежи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4280" y="2470098"/>
            <a:ext cx="7830270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31. Исчисление таможенных пошлин, налогов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4280" y="3065172"/>
            <a:ext cx="7830270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32. Сроки и порядок уплаты таможенных пошлин, налогов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4280" y="3660246"/>
            <a:ext cx="7830270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33. Обеспечение уплаты таможенных пошлин, налогов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4280" y="4306397"/>
            <a:ext cx="7830270" cy="78319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34. Возврат (зачет) таможенных пошлин, налогов и иных денежных средств (денег)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4280" y="5190913"/>
            <a:ext cx="7830270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35. Взыскание таможенных пошлин, налогов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4280" y="5785987"/>
            <a:ext cx="7925520" cy="7831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36.</a:t>
            </a:r>
            <a:r>
              <a:rPr lang="ru-RU" sz="2000" dirty="0" smtClean="0">
                <a:latin typeface="Times" pitchFamily="18" charset="0"/>
                <a:cs typeface="Times" pitchFamily="18" charset="0"/>
              </a:rPr>
              <a:t>Специальные, антидемпинговые, компенсационные и иные пошлины, вводимые в целях защиты внутреннего рынка</a:t>
            </a:r>
          </a:p>
        </p:txBody>
      </p:sp>
    </p:spTree>
    <p:extLst>
      <p:ext uri="{BB962C8B-B14F-4D97-AF65-F5344CB8AC3E}">
        <p14:creationId xmlns:p14="http://schemas.microsoft.com/office/powerpoint/2010/main" val="46628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5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9839" y="1114424"/>
            <a:ext cx="8238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Разделение понятий «тарифные льготы» и «тарифные преференции»   (статья 235 проекта ТК Союза)</a:t>
            </a:r>
            <a:endParaRPr lang="ru-RU" altLang="ru-RU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0171" y="2292489"/>
            <a:ext cx="3248625" cy="10215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Льготы по уплате ввозной таможенной пошлины (тарифные льготы)</a:t>
            </a:r>
            <a:endParaRPr lang="ru-RU" altLang="ru-RU" sz="14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34" y="1760755"/>
            <a:ext cx="4787105" cy="4086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Льготы по уплате таможенных платежей </a:t>
            </a:r>
            <a:endParaRPr lang="ru-RU" altLang="ru-RU" sz="14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10800000" flipH="1">
            <a:off x="4466043" y="4344523"/>
            <a:ext cx="204788" cy="3444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E6A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Стрелка вправо 19"/>
          <p:cNvSpPr>
            <a:spLocks noChangeArrowheads="1"/>
          </p:cNvSpPr>
          <p:nvPr/>
        </p:nvSpPr>
        <p:spPr bwMode="auto">
          <a:xfrm rot="10800000" flipH="1">
            <a:off x="4158707" y="2631020"/>
            <a:ext cx="550711" cy="344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E6A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17141" y="3470121"/>
            <a:ext cx="3213001" cy="7150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Льготы по уплате вывозных таможенных пошлин</a:t>
            </a:r>
            <a:endParaRPr lang="ru-RU" altLang="ru-RU" sz="14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17142" y="4282492"/>
            <a:ext cx="3213000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Льготы по уплате налогов</a:t>
            </a:r>
            <a:endParaRPr lang="ru-RU" altLang="ru-RU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29713" y="2297699"/>
            <a:ext cx="4221466" cy="10163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Calibri"/>
              </a:rPr>
              <a:t>В соответствии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Calibri"/>
              </a:rPr>
              <a:t>с Договором о Союзе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02613" y="3653140"/>
            <a:ext cx="4221467" cy="14265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 соответствии с законодательством государств-членов</a:t>
            </a:r>
            <a:endParaRPr lang="ru-RU" altLang="ru-RU" sz="16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17141" y="4851823"/>
            <a:ext cx="3213001" cy="7150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Льготы по уплате таможенных сборов </a:t>
            </a:r>
            <a:endParaRPr lang="ru-RU" altLang="ru-RU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6801" y="5809447"/>
            <a:ext cx="3442203" cy="4086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Тарифные преференции</a:t>
            </a:r>
            <a:endParaRPr lang="ru-RU" altLang="ru-RU" sz="14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 flipV="1">
            <a:off x="432728" y="2088176"/>
            <a:ext cx="25386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432728" y="2088177"/>
            <a:ext cx="4834" cy="312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36" name="Прямая со стрелкой 14335"/>
          <p:cNvCxnSpPr/>
          <p:nvPr/>
        </p:nvCxnSpPr>
        <p:spPr>
          <a:xfrm>
            <a:off x="437562" y="3784922"/>
            <a:ext cx="41753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40" name="Прямая со стрелкой 14339"/>
          <p:cNvCxnSpPr/>
          <p:nvPr/>
        </p:nvCxnSpPr>
        <p:spPr>
          <a:xfrm>
            <a:off x="432728" y="4486804"/>
            <a:ext cx="4175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43" name="Прямая со стрелкой 14342"/>
          <p:cNvCxnSpPr/>
          <p:nvPr/>
        </p:nvCxnSpPr>
        <p:spPr>
          <a:xfrm>
            <a:off x="437562" y="5209368"/>
            <a:ext cx="4175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4702613" y="5320778"/>
            <a:ext cx="4221467" cy="13859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соответствии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 Договором о Союзе и международными договорами Союза с третьей стороной, предусматривающими применение режима свободной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торговли 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2" name="Стрелка вправо 41"/>
          <p:cNvSpPr>
            <a:spLocks noChangeArrowheads="1"/>
          </p:cNvSpPr>
          <p:nvPr/>
        </p:nvSpPr>
        <p:spPr bwMode="auto">
          <a:xfrm rot="10800000" flipH="1">
            <a:off x="4208131" y="5873582"/>
            <a:ext cx="515822" cy="3444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E6A2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4347" name="Прямая со стрелкой 14346"/>
          <p:cNvCxnSpPr/>
          <p:nvPr/>
        </p:nvCxnSpPr>
        <p:spPr>
          <a:xfrm>
            <a:off x="432728" y="2959343"/>
            <a:ext cx="4175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Таможенные </a:t>
            </a:r>
            <a:r>
              <a:rPr lang="ru-RU" alt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платежи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058068" y="3412123"/>
            <a:ext cx="383588" cy="220928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6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01651" y="989675"/>
            <a:ext cx="8485973" cy="510778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Изменения в части исчисления таможенных платежей  </a:t>
            </a:r>
            <a:endParaRPr lang="ru-RU" altLang="ru-RU" sz="2400" b="1" i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88859" y="3102138"/>
            <a:ext cx="7551914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3. Установление полномочий Комиссии  по формированию общего перечня ставок налогов, взимаемых в государствах-членах</a:t>
            </a:r>
            <a:endParaRPr lang="ru-RU" altLang="ru-RU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88859" y="2031115"/>
            <a:ext cx="7549457" cy="1021556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2. Установление полномочий Комиссии по определению формы, порядка заполнения и использования нового таможенного документа, в установленных проектом  ТК Союза случаях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88859" y="1553053"/>
            <a:ext cx="7549456" cy="4086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1. Уточнение объекта обложения </a:t>
            </a:r>
            <a:endParaRPr lang="ru-RU" altLang="ru-RU" sz="14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Таможенные платежи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88859" y="3916161"/>
            <a:ext cx="7551914" cy="715089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4. Дополнение оснований прекращения обязанности по уплате таможенных пошлин, налогов 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88859" y="4766124"/>
            <a:ext cx="7551914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5. Пересмотрены случаи, когда таможенные пошлины, налоги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не уплачиваются 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8859" y="5633613"/>
            <a:ext cx="7551914" cy="715089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6. Дополнение Главы 31 новой статьей «Исполнение обязанности по уплате таможенных пошлин, налогов»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02759" y="3217366"/>
            <a:ext cx="72277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02759" y="4030754"/>
            <a:ext cx="72277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02759" y="4881352"/>
            <a:ext cx="72277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02759" y="5748841"/>
            <a:ext cx="72277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01651" y="1511764"/>
            <a:ext cx="72277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02759" y="2266022"/>
            <a:ext cx="722779" cy="5517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9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7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200611" y="1075133"/>
            <a:ext cx="6492179" cy="4086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Исчисление таможенных платежей </a:t>
            </a:r>
            <a:r>
              <a:rPr lang="ru-RU" altLang="ru-RU" b="1" u="sng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таможенным органом  </a:t>
            </a:r>
            <a:endParaRPr lang="ru-RU" altLang="ru-RU" sz="1400" b="1" u="sng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0048" y="1673405"/>
            <a:ext cx="4792898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По </a:t>
            </a:r>
            <a:r>
              <a:rPr lang="ru-RU" altLang="ru-RU" sz="1600" b="1" dirty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результатам таможенного контроля после выпуска товаров выявлено неверное исчисление таможенных пошлин, </a:t>
            </a:r>
            <a:r>
              <a:rPr lang="ru-RU" altLang="ru-RU" sz="1600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налогов</a:t>
            </a:r>
            <a:endParaRPr lang="ru-RU" altLang="ru-RU" sz="16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4855" y="2648815"/>
            <a:ext cx="4785338" cy="374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При незаконном перемещении товаров</a:t>
            </a:r>
            <a:endParaRPr lang="ru-RU" altLang="ru-RU" sz="16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5121" y="3067522"/>
            <a:ext cx="4785338" cy="20090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При наступлении обстоятельств, влекущих наступление  сроков уплаты таможенных платежей при прибытии, убытии, временном хранении, при недоставке товаров, помещенных под таможенную процедуру таможенного транзита, при наступлении срока уплаты в отношении ТСМП и др. </a:t>
            </a:r>
            <a:endParaRPr lang="ru-RU" altLang="ru-RU" sz="16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Таможенные платежи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2634" y="5274888"/>
            <a:ext cx="4785338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При уплате таможенных платежей  в отношении товаров для личного пользования и в отношении МПО</a:t>
            </a:r>
            <a:endParaRPr lang="ru-RU" altLang="ru-RU" sz="16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58197" y="2400229"/>
            <a:ext cx="2897024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Новый </a:t>
            </a:r>
            <a:r>
              <a:rPr lang="ru-RU" altLang="ru-RU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таможенный документ, </a:t>
            </a:r>
            <a:r>
              <a:rPr lang="ru-RU" altLang="ru-RU" sz="20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форма, </a:t>
            </a:r>
            <a:r>
              <a:rPr lang="ru-RU" altLang="ru-RU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порядок заполнения и использования которого определяется Комиссией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10066" y="5134423"/>
            <a:ext cx="279328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altLang="ru-RU" sz="2400" b="1" dirty="0" smtClean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ТПО</a:t>
            </a:r>
          </a:p>
          <a:p>
            <a:pPr algn="ctr" eaLnBrk="1" hangingPunct="1">
              <a:defRPr/>
            </a:pPr>
            <a:endParaRPr lang="ru-RU" altLang="ru-RU" sz="24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117972" y="1673405"/>
            <a:ext cx="588355" cy="3392641"/>
          </a:xfrm>
          <a:prstGeom prst="rightBrace">
            <a:avLst>
              <a:gd name="adj1" fmla="val 8333"/>
              <a:gd name="adj2" fmla="val 5066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142946" y="5732933"/>
            <a:ext cx="5834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79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8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01651" y="989675"/>
            <a:ext cx="8485973" cy="510778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Изменения в части исчисления таможенных платежей  </a:t>
            </a:r>
            <a:endParaRPr lang="ru-RU" altLang="ru-RU" sz="2400" b="1" i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88859" y="3102138"/>
            <a:ext cx="7551914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3. Установление полномочий Комиссии  по формированию общего перечня ставок налогов, взимаемых в государствах-членах</a:t>
            </a:r>
            <a:endParaRPr lang="ru-RU" altLang="ru-RU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88859" y="2031115"/>
            <a:ext cx="7549457" cy="1021556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2. Установление полномочий Комиссии по определению формы, порядка заполнения и использования нового таможенного документа, в установленных проектом  ТК Союза случаях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88859" y="1553053"/>
            <a:ext cx="7549456" cy="4086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1. Уточнение объекта обложения </a:t>
            </a:r>
            <a:endParaRPr lang="ru-RU" altLang="ru-RU" sz="14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Таможенные платежи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88859" y="3916161"/>
            <a:ext cx="7551914" cy="715089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4. Дополнение оснований прекращения обязанности по уплате таможенных пошлин, налогов 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88859" y="4766124"/>
            <a:ext cx="7551914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5. Пересмотрены случаи, когда таможенные пошлины, налоги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не уплачиваются 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8859" y="5633613"/>
            <a:ext cx="7551914" cy="715089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6. Дополнение Главы 31 новой статьей «Исполнение обязанности по уплате таможенных пошлин, налогов»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6305" y="3217366"/>
            <a:ext cx="72277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56305" y="4030754"/>
            <a:ext cx="72277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56305" y="4881352"/>
            <a:ext cx="72277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56305" y="5748841"/>
            <a:ext cx="72277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6304" y="1508875"/>
            <a:ext cx="72277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56305" y="2266022"/>
            <a:ext cx="722779" cy="5517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07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9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01651" y="989675"/>
            <a:ext cx="8485973" cy="919401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Случаи, когда таможенные пошлины, налоги не уплачиваются</a:t>
            </a:r>
            <a:endParaRPr lang="ru-RU" altLang="ru-RU" sz="2400" b="1" i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7650" y="2574609"/>
            <a:ext cx="8639974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dirty="0" smtClean="0">
                <a:latin typeface="Times New Roman"/>
                <a:cs typeface="Times New Roman"/>
              </a:rPr>
              <a:t>2.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отношении </a:t>
            </a:r>
            <a:r>
              <a:rPr lang="ru-RU" b="1" dirty="0">
                <a:latin typeface="Times New Roman"/>
                <a:cs typeface="Times New Roman"/>
              </a:rPr>
              <a:t>отдельных категорий товаров</a:t>
            </a:r>
            <a:r>
              <a:rPr lang="ru-RU" dirty="0">
                <a:latin typeface="Times New Roman"/>
                <a:cs typeface="Times New Roman"/>
              </a:rPr>
              <a:t>, не подлежащих помещению по таможенные процедуры, </a:t>
            </a:r>
            <a:r>
              <a:rPr lang="ru-RU" b="1" dirty="0">
                <a:latin typeface="Times New Roman"/>
                <a:cs typeface="Times New Roman"/>
              </a:rPr>
              <a:t>при соблюдении условий использования товаров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altLang="ru-RU" b="1" dirty="0">
              <a:solidFill>
                <a:srgbClr val="17375E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7650" y="1553053"/>
            <a:ext cx="8639974" cy="1021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1. </a:t>
            </a: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 отношении товаров помещаемых (помещенных) под таможенную процедуру без уплаты таможенных пошлин, налогов , при соблюдении условий их использования</a:t>
            </a:r>
            <a:endParaRPr lang="ru-RU" altLang="ru-RU" sz="1400" b="1" dirty="0">
              <a:solidFill>
                <a:srgbClr val="17375E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Таможенные платежи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7650" y="3289698"/>
            <a:ext cx="8639974" cy="1634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/>
                <a:ea typeface="Arial" charset="0"/>
                <a:cs typeface="Times New Roman"/>
              </a:rPr>
              <a:t>3  В</a:t>
            </a:r>
            <a:r>
              <a:rPr lang="ru-RU" dirty="0" smtClean="0">
                <a:latin typeface="Times New Roman"/>
                <a:cs typeface="Times New Roman"/>
              </a:rPr>
              <a:t> отношении товаров, помещаемых под таможенную процедуру временного </a:t>
            </a:r>
            <a:r>
              <a:rPr lang="ru-RU" b="1" dirty="0" smtClean="0">
                <a:latin typeface="Times New Roman"/>
                <a:cs typeface="Times New Roman"/>
              </a:rPr>
              <a:t>с предоставлением льгот по уплате таможенных пошлин, налогов</a:t>
            </a:r>
            <a:r>
              <a:rPr lang="ru-RU" dirty="0" smtClean="0">
                <a:latin typeface="Times New Roman"/>
                <a:cs typeface="Times New Roman"/>
              </a:rPr>
              <a:t>, </a:t>
            </a:r>
            <a:r>
              <a:rPr lang="ru-RU" b="1" dirty="0" smtClean="0">
                <a:latin typeface="Times New Roman"/>
                <a:cs typeface="Times New Roman"/>
              </a:rPr>
              <a:t>при соблюдении условий</a:t>
            </a:r>
            <a:r>
              <a:rPr lang="ru-RU" dirty="0" smtClean="0">
                <a:latin typeface="Times New Roman"/>
                <a:cs typeface="Times New Roman"/>
              </a:rPr>
              <a:t> предоставления льгот, ограничений по пользованию и распоряжению товарами, установленными в связи с применением льгот, а также  </a:t>
            </a:r>
            <a:r>
              <a:rPr lang="ru-RU" dirty="0">
                <a:latin typeface="Times New Roman"/>
                <a:cs typeface="Times New Roman"/>
              </a:rPr>
              <a:t>при соблюдений условий таможенной процедуры </a:t>
            </a:r>
            <a:endParaRPr lang="ru-RU" altLang="ru-RU" b="1" dirty="0">
              <a:solidFill>
                <a:srgbClr val="FF0000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7650" y="4924188"/>
            <a:ext cx="8639974" cy="1634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/>
                <a:ea typeface="Arial" charset="0"/>
                <a:cs typeface="Times New Roman"/>
              </a:rPr>
              <a:t>4  В</a:t>
            </a:r>
            <a:r>
              <a:rPr lang="ru-RU" dirty="0" smtClean="0">
                <a:latin typeface="Times New Roman"/>
                <a:cs typeface="Times New Roman"/>
              </a:rPr>
              <a:t> отношении товаров, помещаемых под таможенную процедуру выпуска для внутреннего потребления </a:t>
            </a:r>
            <a:r>
              <a:rPr lang="ru-RU" b="1" dirty="0" smtClean="0">
                <a:latin typeface="Times New Roman"/>
                <a:cs typeface="Times New Roman"/>
              </a:rPr>
              <a:t>с предоставлением льгот по уплате таможенных пошлин, налогов</a:t>
            </a:r>
            <a:r>
              <a:rPr lang="ru-RU" dirty="0" smtClean="0">
                <a:latin typeface="Times New Roman"/>
                <a:cs typeface="Times New Roman"/>
              </a:rPr>
              <a:t>, </a:t>
            </a:r>
            <a:r>
              <a:rPr lang="ru-RU" b="1" dirty="0" smtClean="0">
                <a:latin typeface="Times New Roman"/>
                <a:cs typeface="Times New Roman"/>
              </a:rPr>
              <a:t>при соблюдении условий</a:t>
            </a:r>
            <a:r>
              <a:rPr lang="ru-RU" dirty="0" smtClean="0">
                <a:latin typeface="Times New Roman"/>
                <a:cs typeface="Times New Roman"/>
              </a:rPr>
              <a:t> предоставления льгот, ограничений по пользованию и распоряжению товарами, установленными в связи с  применением льгот</a:t>
            </a:r>
            <a:endParaRPr lang="ru-RU" altLang="ru-RU" b="1" dirty="0">
              <a:solidFill>
                <a:srgbClr val="FF0000"/>
              </a:solidFill>
              <a:latin typeface="Times New Roman"/>
              <a:ea typeface="Arial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615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9050</TotalTime>
  <Words>1399</Words>
  <Application>Microsoft Macintosh PowerPoint</Application>
  <PresentationFormat>Экран (4:3)</PresentationFormat>
  <Paragraphs>180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 Tester</dc:creator>
  <cp:lastModifiedBy>Elena Bricheva</cp:lastModifiedBy>
  <cp:revision>806</cp:revision>
  <cp:lastPrinted>2015-02-09T08:01:04Z</cp:lastPrinted>
  <dcterms:created xsi:type="dcterms:W3CDTF">2012-07-25T22:38:51Z</dcterms:created>
  <dcterms:modified xsi:type="dcterms:W3CDTF">2015-02-11T18:08:14Z</dcterms:modified>
</cp:coreProperties>
</file>