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13"/>
  </p:notesMasterIdLst>
  <p:handoutMasterIdLst>
    <p:handoutMasterId r:id="rId14"/>
  </p:handoutMasterIdLst>
  <p:sldIdLst>
    <p:sldId id="294" r:id="rId2"/>
    <p:sldId id="296" r:id="rId3"/>
    <p:sldId id="319" r:id="rId4"/>
    <p:sldId id="320" r:id="rId5"/>
    <p:sldId id="318" r:id="rId6"/>
    <p:sldId id="299" r:id="rId7"/>
    <p:sldId id="315" r:id="rId8"/>
    <p:sldId id="301" r:id="rId9"/>
    <p:sldId id="322" r:id="rId10"/>
    <p:sldId id="321" r:id="rId11"/>
    <p:sldId id="295" r:id="rId12"/>
  </p:sldIdLst>
  <p:sldSz cx="9144000" cy="6858000" type="screen4x3"/>
  <p:notesSz cx="6797675" cy="9926638"/>
  <p:defaultTextStyle>
    <a:defPPr>
      <a:defRPr lang="ru-RU"/>
    </a:defPPr>
    <a:lvl1pPr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4572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9144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3716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18288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86386"/>
    <a:srgbClr val="7E6A2F"/>
    <a:srgbClr val="173765"/>
    <a:srgbClr val="006600"/>
    <a:srgbClr val="BCB08D"/>
    <a:srgbClr val="344AEE"/>
    <a:srgbClr val="000615"/>
    <a:srgbClr val="87784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E25E649-3F16-4E02-A733-19D2CDBF48F0}" styleName="Средний стиль 3 - акцент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F1AB2-1976-4502-BF36-3FF5EA218861}" styleName="Средний стиль 4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5771" autoAdjust="0"/>
  </p:normalViewPr>
  <p:slideViewPr>
    <p:cSldViewPr snapToGrid="0" snapToObjects="1">
      <p:cViewPr>
        <p:scale>
          <a:sx n="70" d="100"/>
          <a:sy n="70" d="100"/>
        </p:scale>
        <p:origin x="-1326" y="24"/>
      </p:cViewPr>
      <p:guideLst>
        <p:guide orient="horz" pos="3975"/>
        <p:guide orient="horz" pos="1172"/>
        <p:guide orient="horz" pos="2056"/>
        <p:guide orient="horz" pos="2872"/>
        <p:guide pos="4384"/>
        <p:guide pos="5465"/>
        <p:guide pos="568"/>
        <p:guide pos="1567"/>
        <p:guide pos="1504"/>
        <p:guide pos="3232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0992" tIns="45496" rIns="90992" bIns="45496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0992" tIns="45496" rIns="90992" bIns="45496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B79CA75B-08A3-4F08-9906-A7AB42611880}" type="datetime1">
              <a:rPr lang="ru-RU"/>
              <a:pPr>
                <a:defRPr/>
              </a:pPr>
              <a:t>11.02.2015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0992" tIns="45496" rIns="90992" bIns="45496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wrap="square" lIns="90992" tIns="45496" rIns="90992" bIns="45496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/>
            </a:lvl1pPr>
          </a:lstStyle>
          <a:p>
            <a:pPr>
              <a:defRPr/>
            </a:pPr>
            <a:fld id="{A750C7BB-9A7A-4A41-9F2A-BE6D587C067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4758947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0992" tIns="45496" rIns="90992" bIns="45496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0992" tIns="45496" rIns="90992" bIns="45496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96407CAB-6FB8-4E4C-9215-C3C381023E13}" type="datetime1">
              <a:rPr lang="ru-RU"/>
              <a:pPr>
                <a:defRPr/>
              </a:pPr>
              <a:t>11.02.2015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0992" tIns="45496" rIns="90992" bIns="45496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450" y="4714875"/>
            <a:ext cx="5438775" cy="4467225"/>
          </a:xfrm>
          <a:prstGeom prst="rect">
            <a:avLst/>
          </a:prstGeom>
        </p:spPr>
        <p:txBody>
          <a:bodyPr vert="horz" lIns="90992" tIns="45496" rIns="90992" bIns="45496" rtlCol="0"/>
          <a:lstStyle/>
          <a:p>
            <a:pPr lvl="0"/>
            <a:r>
              <a:rPr lang="en-US" noProof="0" smtClean="0"/>
              <a:t>Образец текста</a:t>
            </a:r>
          </a:p>
          <a:p>
            <a:pPr lvl="1"/>
            <a:r>
              <a:rPr lang="en-US" noProof="0" smtClean="0"/>
              <a:t>Второй уровень</a:t>
            </a:r>
          </a:p>
          <a:p>
            <a:pPr lvl="2"/>
            <a:r>
              <a:rPr lang="en-US" noProof="0" smtClean="0"/>
              <a:t>Третий уровень</a:t>
            </a:r>
          </a:p>
          <a:p>
            <a:pPr lvl="3"/>
            <a:r>
              <a:rPr lang="en-US" noProof="0" smtClean="0"/>
              <a:t>Четвертый уровень</a:t>
            </a:r>
          </a:p>
          <a:p>
            <a:pPr lvl="4"/>
            <a:r>
              <a:rPr lang="en-US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0992" tIns="45496" rIns="90992" bIns="45496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wrap="square" lIns="90992" tIns="45496" rIns="90992" bIns="45496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/>
            </a:lvl1pPr>
          </a:lstStyle>
          <a:p>
            <a:pPr>
              <a:defRPr/>
            </a:pPr>
            <a:fld id="{8A338CA9-C8D9-448C-BF97-7939F0FC3E4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72516407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4819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34820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fld id="{A7C788B6-595B-49F3-807E-68C2857FE5C1}" type="slidenum">
              <a:rPr lang="ru-RU" altLang="ru-RU"/>
              <a:pPr/>
              <a:t>1</a:t>
            </a:fld>
            <a:endParaRPr lang="ru-RU" altLang="ru-RU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6083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4608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fld id="{5B367653-C564-4056-B552-C5ACD157CB32}" type="slidenum">
              <a:rPr lang="ru-RU" altLang="ru-RU"/>
              <a:pPr/>
              <a:t>10</a:t>
            </a:fld>
            <a:endParaRPr lang="ru-RU" altLang="ru-RU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4275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54276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fld id="{7AF499E8-A4E7-43E7-AD36-FD4498581B5E}" type="slidenum">
              <a:rPr lang="ru-RU" altLang="ru-RU"/>
              <a:pPr/>
              <a:t>11</a:t>
            </a:fld>
            <a:endParaRPr lang="ru-RU" alt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5843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3584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fld id="{CEB27699-6586-435A-BC47-D9BA3FEF58AD}" type="slidenum">
              <a:rPr lang="ru-RU" altLang="ru-RU"/>
              <a:pPr/>
              <a:t>2</a:t>
            </a:fld>
            <a:endParaRPr lang="ru-RU" alt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5843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3584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fld id="{CEB27699-6586-435A-BC47-D9BA3FEF58AD}" type="slidenum">
              <a:rPr lang="ru-RU" altLang="ru-RU"/>
              <a:pPr/>
              <a:t>3</a:t>
            </a:fld>
            <a:endParaRPr lang="ru-RU" alt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5843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3584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fld id="{CEB27699-6586-435A-BC47-D9BA3FEF58AD}" type="slidenum">
              <a:rPr lang="ru-RU" altLang="ru-RU"/>
              <a:pPr/>
              <a:t>4</a:t>
            </a:fld>
            <a:endParaRPr lang="ru-RU" alt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5843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3584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fld id="{CEB27699-6586-435A-BC47-D9BA3FEF58AD}" type="slidenum">
              <a:rPr lang="ru-RU" altLang="ru-RU"/>
              <a:pPr/>
              <a:t>5</a:t>
            </a:fld>
            <a:endParaRPr lang="ru-RU" alt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6867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36868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fld id="{04D133C4-E358-48C4-A418-F036ED1DDA63}" type="slidenum">
              <a:rPr lang="ru-RU" altLang="ru-RU"/>
              <a:pPr/>
              <a:t>6</a:t>
            </a:fld>
            <a:endParaRPr lang="ru-RU" alt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1987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41988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fld id="{2581F267-6F93-41BE-86AA-165B1BEA8125}" type="slidenum">
              <a:rPr lang="ru-RU" altLang="ru-RU"/>
              <a:pPr/>
              <a:t>7</a:t>
            </a:fld>
            <a:endParaRPr lang="ru-RU" altLang="ru-RU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5059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45060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fld id="{03332B5D-E395-4053-A49F-7B05F648697A}" type="slidenum">
              <a:rPr lang="ru-RU" altLang="ru-RU"/>
              <a:pPr/>
              <a:t>8</a:t>
            </a:fld>
            <a:endParaRPr lang="ru-RU" altLang="ru-RU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5059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45060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fld id="{03332B5D-E395-4053-A49F-7B05F648697A}" type="slidenum">
              <a:rPr lang="ru-RU" altLang="ru-RU"/>
              <a:pPr/>
              <a:t>9</a:t>
            </a:fld>
            <a:endParaRPr lang="ru-RU" alt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37F3EC-FF99-4C0B-8486-77F4570905F3}" type="datetime1">
              <a:rPr lang="ru-RU"/>
              <a:pPr>
                <a:defRPr/>
              </a:pPr>
              <a:t>11.02.2015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 userDrawn="1">
            <p:ph type="sldNum" sz="quarter" idx="12"/>
          </p:nvPr>
        </p:nvSpPr>
        <p:spPr/>
        <p:txBody>
          <a:bodyPr/>
          <a:lstStyle>
            <a:lvl1pPr>
              <a:defRPr smtClean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en-US"/>
              <a:t>|  </a:t>
            </a:r>
            <a:fld id="{7D51DEE5-3396-4AEB-8392-88035B68B03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059878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.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0A463E-73D9-465D-B2AA-531070E3C0DF}" type="datetime1">
              <a:rPr lang="ru-RU"/>
              <a:pPr>
                <a:defRPr/>
              </a:pPr>
              <a:t>11.02.2015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077200" y="660400"/>
            <a:ext cx="609600" cy="381000"/>
          </a:xfrm>
        </p:spPr>
        <p:txBody>
          <a:bodyPr/>
          <a:lstStyle>
            <a:lvl1pPr>
              <a:defRPr smtClean="0">
                <a:solidFill>
                  <a:srgbClr val="032953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5B0D5FD5-1DC3-43F6-8D7E-314906C7CD7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884467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. загол.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9D4A63-2C64-4A7B-93E5-43BA1879BE32}" type="datetime1">
              <a:rPr lang="ru-RU"/>
              <a:pPr>
                <a:defRPr/>
              </a:pPr>
              <a:t>11.02.2015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077200" y="660400"/>
            <a:ext cx="609600" cy="381000"/>
          </a:xfrm>
        </p:spPr>
        <p:txBody>
          <a:bodyPr/>
          <a:lstStyle>
            <a:lvl1pPr>
              <a:defRPr smtClean="0">
                <a:solidFill>
                  <a:srgbClr val="032953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1895D09B-EB87-4C97-A00E-8E81E07061E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954642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C0BC97-FCB2-4E2B-962E-D4E5D60BD63B}" type="datetime1">
              <a:rPr lang="ru-RU"/>
              <a:pPr>
                <a:defRPr/>
              </a:pPr>
              <a:t>11.02.2015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 userDrawn="1">
            <p:ph type="sldNum" sz="quarter" idx="12"/>
          </p:nvPr>
        </p:nvSpPr>
        <p:spPr/>
        <p:txBody>
          <a:bodyPr/>
          <a:lstStyle>
            <a:lvl1pPr>
              <a:defRPr smtClean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en-US"/>
              <a:t>|  </a:t>
            </a:r>
            <a:fld id="{0EB00709-5099-4E2B-AE0C-3FD8366122F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239508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A8CFD9-4ED3-4C43-A7AA-1D5BC4F77D9B}" type="datetime1">
              <a:rPr lang="ru-RU"/>
              <a:pPr>
                <a:defRPr/>
              </a:pPr>
              <a:t>11.02.2015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 userDrawn="1">
            <p:ph type="sldNum" sz="quarter" idx="12"/>
          </p:nvPr>
        </p:nvSpPr>
        <p:spPr/>
        <p:txBody>
          <a:bodyPr/>
          <a:lstStyle>
            <a:lvl1pPr>
              <a:defRPr smtClean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en-US"/>
              <a:t>|  </a:t>
            </a:r>
            <a:fld id="{93EC88D9-2CDD-4E51-BC2D-BBA3BDEB5DC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250573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199975-7E6A-463B-8390-702EFABFB30E}" type="datetime1">
              <a:rPr lang="ru-RU"/>
              <a:pPr>
                <a:defRPr/>
              </a:pPr>
              <a:t>11.02.2015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 userDrawn="1">
            <p:ph type="sldNum" sz="quarter" idx="12"/>
          </p:nvPr>
        </p:nvSpPr>
        <p:spPr/>
        <p:txBody>
          <a:bodyPr/>
          <a:lstStyle>
            <a:lvl1pPr>
              <a:defRPr smtClean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en-US"/>
              <a:t>|  </a:t>
            </a:r>
            <a:fld id="{5415A4E3-E90C-4C85-AACB-1996E3B3BC8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497616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207179-A6D0-478B-A0F4-D804281C7D7E}" type="datetime1">
              <a:rPr lang="ru-RU"/>
              <a:pPr>
                <a:defRPr/>
              </a:pPr>
              <a:t>11.02.2015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 userDrawn="1">
            <p:ph type="sldNum" sz="quarter" idx="12"/>
          </p:nvPr>
        </p:nvSpPr>
        <p:spPr/>
        <p:txBody>
          <a:bodyPr/>
          <a:lstStyle>
            <a:lvl1pPr>
              <a:defRPr smtClean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en-US"/>
              <a:t>|  </a:t>
            </a:r>
            <a:fld id="{B501FD13-F0FC-42FE-ADC4-F4012893213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491162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889A5F-4563-49FE-B267-25C4BA5EA4DB}" type="datetime1">
              <a:rPr lang="ru-RU"/>
              <a:pPr>
                <a:defRPr/>
              </a:pPr>
              <a:t>11.02.2015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 userDrawn="1">
            <p:ph type="sldNum" sz="quarter" idx="12"/>
          </p:nvPr>
        </p:nvSpPr>
        <p:spPr/>
        <p:txBody>
          <a:bodyPr/>
          <a:lstStyle>
            <a:lvl1pPr>
              <a:defRPr smtClean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en-US"/>
              <a:t>|  </a:t>
            </a:r>
            <a:fld id="{E251519F-DBDF-4FBC-9086-2A8A1AA42B6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967696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3FFC56-C22B-45F0-AECB-CD600C0FE113}" type="datetime1">
              <a:rPr lang="ru-RU"/>
              <a:pPr>
                <a:defRPr/>
              </a:pPr>
              <a:t>11.02.2015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 userDrawn="1">
            <p:ph type="sldNum" sz="quarter" idx="12"/>
          </p:nvPr>
        </p:nvSpPr>
        <p:spPr/>
        <p:txBody>
          <a:bodyPr/>
          <a:lstStyle>
            <a:lvl1pPr>
              <a:defRPr smtClean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en-US"/>
              <a:t>|  </a:t>
            </a:r>
            <a:fld id="{611ABAC3-9C89-4C5A-AEB7-52175D7BA44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736425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8BDB47-40BE-4CA9-BDE7-85D89851ADB5}" type="datetime1">
              <a:rPr lang="ru-RU"/>
              <a:pPr>
                <a:defRPr/>
              </a:pPr>
              <a:t>11.02.2015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 userDrawn="1">
            <p:ph type="sldNum" sz="quarter" idx="12"/>
          </p:nvPr>
        </p:nvSpPr>
        <p:spPr/>
        <p:txBody>
          <a:bodyPr/>
          <a:lstStyle>
            <a:lvl1pPr>
              <a:defRPr smtClean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en-US"/>
              <a:t>|  </a:t>
            </a:r>
            <a:fld id="{8180186D-A68E-4582-BFC4-451AC137961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682757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BC4D0F-371B-4C8D-9584-9E9996462B79}" type="datetime1">
              <a:rPr lang="ru-RU"/>
              <a:pPr>
                <a:defRPr/>
              </a:pPr>
              <a:t>11.02.2015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534400" y="88900"/>
            <a:ext cx="609600" cy="381000"/>
          </a:xfrm>
        </p:spPr>
        <p:txBody>
          <a:bodyPr/>
          <a:lstStyle>
            <a:lvl1pPr>
              <a:defRPr sz="2400" smtClean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ACCF7106-4E10-4528-A318-81F813EDEF2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001554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Изображение 5" descr="top_new3.pdf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833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Заголовок 1"/>
          <p:cNvSpPr>
            <a:spLocks noGrp="1"/>
          </p:cNvSpPr>
          <p:nvPr>
            <p:ph type="title"/>
          </p:nvPr>
        </p:nvSpPr>
        <p:spPr bwMode="auto">
          <a:xfrm>
            <a:off x="2754313" y="223838"/>
            <a:ext cx="5932487" cy="234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8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036D1BEF-FC3D-4CC9-8A0B-716289201141}" type="datetime1">
              <a:rPr lang="ru-RU"/>
              <a:pPr>
                <a:defRPr/>
              </a:pPr>
              <a:t>11.02.2015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432800" y="177800"/>
            <a:ext cx="609600" cy="3810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mtClean="0">
                <a:solidFill>
                  <a:srgbClr val="BCB08D"/>
                </a:solidFill>
                <a:latin typeface="Times" pitchFamily="18" charset="0"/>
                <a:cs typeface="Times" pitchFamily="18" charset="0"/>
              </a:defRPr>
            </a:lvl1pPr>
          </a:lstStyle>
          <a:p>
            <a:pPr>
              <a:defRPr/>
            </a:pPr>
            <a:r>
              <a:rPr lang="en-US"/>
              <a:t>|</a:t>
            </a:r>
            <a:r>
              <a:rPr lang="en-US">
                <a:solidFill>
                  <a:srgbClr val="032953"/>
                </a:solidFill>
              </a:rPr>
              <a:t>  </a:t>
            </a:r>
            <a:fld id="{B0C98182-CCC4-4EC0-9137-5495AE306A15}" type="slidenum">
              <a:rPr lang="ru-RU">
                <a:solidFill>
                  <a:srgbClr val="032953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32953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5" r:id="rId1"/>
    <p:sldLayoutId id="2147483716" r:id="rId2"/>
    <p:sldLayoutId id="2147483717" r:id="rId3"/>
    <p:sldLayoutId id="2147483718" r:id="rId4"/>
    <p:sldLayoutId id="2147483719" r:id="rId5"/>
    <p:sldLayoutId id="2147483720" r:id="rId6"/>
    <p:sldLayoutId id="2147483721" r:id="rId7"/>
    <p:sldLayoutId id="2147483722" r:id="rId8"/>
    <p:sldLayoutId id="2147483723" r:id="rId9"/>
    <p:sldLayoutId id="2147483724" r:id="rId10"/>
    <p:sldLayoutId id="2147483725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kern="1200">
          <a:solidFill>
            <a:srgbClr val="032953"/>
          </a:solidFill>
          <a:latin typeface="Times"/>
          <a:ea typeface="+mj-ea"/>
          <a:cs typeface="Times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>
          <a:solidFill>
            <a:srgbClr val="032953"/>
          </a:solidFill>
          <a:latin typeface="Times" panose="02020603050405020304" pitchFamily="18" charset="0"/>
          <a:cs typeface="Times" panose="02020603050405020304" pitchFamily="18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>
          <a:solidFill>
            <a:srgbClr val="032953"/>
          </a:solidFill>
          <a:latin typeface="Times" panose="02020603050405020304" pitchFamily="18" charset="0"/>
          <a:cs typeface="Times" panose="02020603050405020304" pitchFamily="18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>
          <a:solidFill>
            <a:srgbClr val="032953"/>
          </a:solidFill>
          <a:latin typeface="Times" panose="02020603050405020304" pitchFamily="18" charset="0"/>
          <a:cs typeface="Times" panose="02020603050405020304" pitchFamily="18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>
          <a:solidFill>
            <a:srgbClr val="032953"/>
          </a:solidFill>
          <a:latin typeface="Times" panose="02020603050405020304" pitchFamily="18" charset="0"/>
          <a:cs typeface="Times" panose="02020603050405020304" pitchFamily="18" charset="0"/>
        </a:defRPr>
      </a:lvl5pPr>
      <a:lvl6pPr marL="457200" algn="l" defTabSz="457200" rtl="0" fontAlgn="base">
        <a:spcBef>
          <a:spcPct val="0"/>
        </a:spcBef>
        <a:spcAft>
          <a:spcPct val="0"/>
        </a:spcAft>
        <a:defRPr>
          <a:solidFill>
            <a:srgbClr val="032953"/>
          </a:solidFill>
          <a:latin typeface="Times" panose="02020603050405020304" pitchFamily="18" charset="0"/>
          <a:cs typeface="Times" panose="02020603050405020304" pitchFamily="18" charset="0"/>
        </a:defRPr>
      </a:lvl6pPr>
      <a:lvl7pPr marL="914400" algn="l" defTabSz="457200" rtl="0" fontAlgn="base">
        <a:spcBef>
          <a:spcPct val="0"/>
        </a:spcBef>
        <a:spcAft>
          <a:spcPct val="0"/>
        </a:spcAft>
        <a:defRPr>
          <a:solidFill>
            <a:srgbClr val="032953"/>
          </a:solidFill>
          <a:latin typeface="Times" panose="02020603050405020304" pitchFamily="18" charset="0"/>
          <a:cs typeface="Times" panose="02020603050405020304" pitchFamily="18" charset="0"/>
        </a:defRPr>
      </a:lvl7pPr>
      <a:lvl8pPr marL="1371600" algn="l" defTabSz="457200" rtl="0" fontAlgn="base">
        <a:spcBef>
          <a:spcPct val="0"/>
        </a:spcBef>
        <a:spcAft>
          <a:spcPct val="0"/>
        </a:spcAft>
        <a:defRPr>
          <a:solidFill>
            <a:srgbClr val="032953"/>
          </a:solidFill>
          <a:latin typeface="Times" panose="02020603050405020304" pitchFamily="18" charset="0"/>
          <a:cs typeface="Times" panose="02020603050405020304" pitchFamily="18" charset="0"/>
        </a:defRPr>
      </a:lvl8pPr>
      <a:lvl9pPr marL="1828800" algn="l" defTabSz="457200" rtl="0" fontAlgn="base">
        <a:spcBef>
          <a:spcPct val="0"/>
        </a:spcBef>
        <a:spcAft>
          <a:spcPct val="0"/>
        </a:spcAft>
        <a:defRPr>
          <a:solidFill>
            <a:srgbClr val="032953"/>
          </a:solidFill>
          <a:latin typeface="Times" panose="02020603050405020304" pitchFamily="18" charset="0"/>
          <a:cs typeface="Times" panose="02020603050405020304" pitchFamily="18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Times"/>
          <a:ea typeface="+mn-ea"/>
          <a:cs typeface="Times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Times"/>
          <a:ea typeface="+mn-ea"/>
          <a:cs typeface="Time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Times"/>
          <a:ea typeface="+mn-ea"/>
          <a:cs typeface="Time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Times"/>
          <a:ea typeface="+mn-ea"/>
          <a:cs typeface="Time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Times"/>
          <a:ea typeface="+mn-ea"/>
          <a:cs typeface="Time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wmf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Изображение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179512" y="1872586"/>
            <a:ext cx="8784976" cy="4401205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dirty="0" smtClean="0">
                <a:ln w="10541" cmpd="sng">
                  <a:solidFill>
                    <a:schemeClr val="tx2">
                      <a:lumMod val="50000"/>
                    </a:schemeClr>
                  </a:solidFill>
                  <a:prstDash val="solid"/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Классификация товаров, происхождение товаров, 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dirty="0" smtClean="0">
                <a:ln w="10541" cmpd="sng">
                  <a:solidFill>
                    <a:schemeClr val="tx2">
                      <a:lumMod val="50000"/>
                    </a:schemeClr>
                  </a:solidFill>
                  <a:prstDash val="solid"/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таможенная стоимость товаров, вопросы таможенного контроля 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dirty="0" smtClean="0">
                <a:ln w="10541" cmpd="sng">
                  <a:solidFill>
                    <a:schemeClr val="tx2">
                      <a:lumMod val="50000"/>
                    </a:schemeClr>
                  </a:solidFill>
                  <a:prstDash val="solid"/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4000" b="1" dirty="0">
                <a:ln w="10541" cmpd="sng">
                  <a:solidFill>
                    <a:schemeClr val="tx2">
                      <a:lumMod val="50000"/>
                    </a:schemeClr>
                  </a:solidFill>
                  <a:prstDash val="solid"/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проекте</a:t>
            </a:r>
            <a:r>
              <a:rPr lang="en-US" sz="4000" b="1" dirty="0">
                <a:ln w="10541" cmpd="sng">
                  <a:solidFill>
                    <a:schemeClr val="tx2">
                      <a:lumMod val="50000"/>
                    </a:schemeClr>
                  </a:solidFill>
                  <a:prstDash val="solid"/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4000" b="1" dirty="0">
                <a:ln w="10541" cmpd="sng">
                  <a:solidFill>
                    <a:schemeClr val="tx2">
                      <a:lumMod val="50000"/>
                    </a:schemeClr>
                  </a:solidFill>
                  <a:prstDash val="solid"/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4000" b="1" dirty="0">
                <a:ln w="10541" cmpd="sng">
                  <a:solidFill>
                    <a:schemeClr val="tx2">
                      <a:lumMod val="50000"/>
                    </a:schemeClr>
                  </a:solidFill>
                  <a:prstDash val="solid"/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Таможенного кодекса </a:t>
            </a:r>
            <a:endParaRPr lang="ru-RU" sz="4000" b="1" dirty="0" smtClean="0">
              <a:ln w="10541" cmpd="sng">
                <a:solidFill>
                  <a:schemeClr val="tx2">
                    <a:lumMod val="50000"/>
                  </a:schemeClr>
                </a:solidFill>
                <a:prstDash val="solid"/>
              </a:ln>
              <a:solidFill>
                <a:schemeClr val="bg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dirty="0" smtClean="0">
                <a:ln w="10541" cmpd="sng">
                  <a:solidFill>
                    <a:schemeClr val="tx2">
                      <a:lumMod val="50000"/>
                    </a:schemeClr>
                  </a:solidFill>
                  <a:prstDash val="solid"/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Евразийского экономического союза</a:t>
            </a:r>
            <a:endParaRPr lang="ru-RU" sz="4000" b="1" dirty="0">
              <a:ln w="10541" cmpd="sng">
                <a:solidFill>
                  <a:schemeClr val="tx2">
                    <a:lumMod val="50000"/>
                  </a:schemeClr>
                </a:solidFill>
                <a:prstDash val="solid"/>
              </a:ln>
              <a:solidFill>
                <a:schemeClr val="bg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3534770" y="0"/>
            <a:ext cx="5429718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Times New Roman"/>
              </a:rPr>
              <a:t>В.С. Кабаков</a:t>
            </a:r>
          </a:p>
          <a:p>
            <a:pPr algn="r"/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Times New Roman"/>
              </a:rPr>
              <a:t>Начальник отдела таможенных платежей, </a:t>
            </a:r>
          </a:p>
          <a:p>
            <a:pPr algn="r"/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Times New Roman"/>
              </a:rPr>
              <a:t>таможенной стоимости и страны происхождения</a:t>
            </a:r>
          </a:p>
          <a:p>
            <a:pPr algn="r"/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Times New Roman"/>
              </a:rPr>
              <a:t>Департамент таможенного законодательства </a:t>
            </a:r>
          </a:p>
          <a:p>
            <a:pPr algn="r"/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Times New Roman"/>
              </a:rPr>
              <a:t>и правоприменительной практики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9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650" y="112713"/>
            <a:ext cx="877888" cy="644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4162425" y="200026"/>
            <a:ext cx="4762500" cy="4619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ТАМОЖЕННЫЙ КОНТРОЛЬ</a:t>
            </a:r>
            <a:endParaRPr lang="ru-RU" sz="2400" b="1" dirty="0">
              <a:solidFill>
                <a:schemeClr val="tx2">
                  <a:lumMod val="75000"/>
                </a:schemeClr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Скругленный прямоугольник 20"/>
          <p:cNvSpPr>
            <a:spLocks/>
          </p:cNvSpPr>
          <p:nvPr/>
        </p:nvSpPr>
        <p:spPr>
          <a:xfrm>
            <a:off x="247650" y="3455988"/>
            <a:ext cx="3454400" cy="647700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rgbClr val="17375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rgbClr val="17375E"/>
                </a:solidFill>
                <a:latin typeface="Times New Roman"/>
              </a:rPr>
              <a:t>Дополнительная проверка таможенной стоимости</a:t>
            </a:r>
            <a:endParaRPr lang="ru-RU" sz="1600" b="1" dirty="0">
              <a:solidFill>
                <a:srgbClr val="17375E"/>
              </a:solidFill>
              <a:latin typeface="Times New Roman"/>
            </a:endParaRPr>
          </a:p>
        </p:txBody>
      </p:sp>
      <p:sp>
        <p:nvSpPr>
          <p:cNvPr id="22" name="Скругленный прямоугольник 21"/>
          <p:cNvSpPr>
            <a:spLocks/>
          </p:cNvSpPr>
          <p:nvPr/>
        </p:nvSpPr>
        <p:spPr>
          <a:xfrm>
            <a:off x="4649788" y="3455988"/>
            <a:ext cx="4162425" cy="647700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rgbClr val="17375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smtClean="0">
                <a:solidFill>
                  <a:srgbClr val="17375E"/>
                </a:solidFill>
                <a:latin typeface="Times New Roman"/>
              </a:rPr>
              <a:t>Проверка таможенных, иных документов и (или) сведений</a:t>
            </a:r>
            <a:endParaRPr lang="ru-RU" sz="1600" b="1">
              <a:solidFill>
                <a:srgbClr val="17375E"/>
              </a:solidFill>
              <a:latin typeface="Times New Roman"/>
            </a:endParaRPr>
          </a:p>
        </p:txBody>
      </p:sp>
      <p:sp>
        <p:nvSpPr>
          <p:cNvPr id="23" name="Скругленный прямоугольник 22"/>
          <p:cNvSpPr>
            <a:spLocks/>
          </p:cNvSpPr>
          <p:nvPr/>
        </p:nvSpPr>
        <p:spPr>
          <a:xfrm>
            <a:off x="247650" y="1631950"/>
            <a:ext cx="3454400" cy="1736725"/>
          </a:xfrm>
          <a:prstGeom prst="roundRect">
            <a:avLst/>
          </a:prstGeom>
          <a:solidFill>
            <a:schemeClr val="accent1">
              <a:alpha val="50000"/>
            </a:schemeClr>
          </a:solidFill>
          <a:ln w="25400">
            <a:solidFill>
              <a:srgbClr val="7E6A2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chemeClr val="accent6">
                    <a:lumMod val="50000"/>
                  </a:schemeClr>
                </a:solidFill>
                <a:latin typeface="Times New Roman"/>
              </a:rPr>
              <a:t>Принятие решений в отношении таможенной стоимости: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b="1" dirty="0" smtClean="0">
                <a:solidFill>
                  <a:schemeClr val="accent6">
                    <a:lumMod val="50000"/>
                  </a:schemeClr>
                </a:solidFill>
                <a:latin typeface="Times New Roman"/>
              </a:rPr>
              <a:t>о принятии таможенной стоимости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b="1" dirty="0" smtClean="0">
                <a:solidFill>
                  <a:schemeClr val="accent6">
                    <a:lumMod val="50000"/>
                  </a:schemeClr>
                </a:solidFill>
                <a:latin typeface="Times New Roman"/>
              </a:rPr>
              <a:t>о корректировке таможенной стоимости</a:t>
            </a:r>
            <a:endParaRPr lang="ru-RU" sz="1600" b="1" dirty="0">
              <a:solidFill>
                <a:schemeClr val="accent6">
                  <a:lumMod val="50000"/>
                </a:schemeClr>
              </a:solidFill>
              <a:latin typeface="Times New Roman"/>
            </a:endParaRPr>
          </a:p>
        </p:txBody>
      </p:sp>
      <p:sp>
        <p:nvSpPr>
          <p:cNvPr id="24" name="Скругленный прямоугольник 23"/>
          <p:cNvSpPr>
            <a:spLocks/>
          </p:cNvSpPr>
          <p:nvPr/>
        </p:nvSpPr>
        <p:spPr>
          <a:xfrm>
            <a:off x="4649788" y="1631950"/>
            <a:ext cx="4162425" cy="1192213"/>
          </a:xfrm>
          <a:prstGeom prst="roundRect">
            <a:avLst/>
          </a:prstGeom>
          <a:solidFill>
            <a:schemeClr val="accent1">
              <a:alpha val="50000"/>
            </a:schemeClr>
          </a:solidFill>
          <a:ln w="25400">
            <a:solidFill>
              <a:srgbClr val="7E6A2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chemeClr val="accent6">
                    <a:lumMod val="50000"/>
                  </a:schemeClr>
                </a:solidFill>
                <a:latin typeface="Times New Roman"/>
              </a:rPr>
              <a:t>По результатам таможенного контроля принимается решение: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b="1" dirty="0" smtClean="0">
                <a:solidFill>
                  <a:schemeClr val="accent6">
                    <a:lumMod val="50000"/>
                  </a:schemeClr>
                </a:solidFill>
                <a:latin typeface="Times New Roman"/>
              </a:rPr>
              <a:t>о выпуске товаров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b="1" dirty="0" smtClean="0">
                <a:solidFill>
                  <a:schemeClr val="accent6">
                    <a:lumMod val="50000"/>
                  </a:schemeClr>
                </a:solidFill>
                <a:latin typeface="Times New Roman"/>
              </a:rPr>
              <a:t>о внесении изменений в ДТ</a:t>
            </a:r>
            <a:endParaRPr lang="ru-RU" sz="1600" b="1" dirty="0">
              <a:solidFill>
                <a:schemeClr val="accent6">
                  <a:lumMod val="50000"/>
                </a:schemeClr>
              </a:solidFill>
              <a:latin typeface="Times New Roman"/>
            </a:endParaRPr>
          </a:p>
        </p:txBody>
      </p:sp>
      <p:sp>
        <p:nvSpPr>
          <p:cNvPr id="25" name="Скругленный прямоугольник 24"/>
          <p:cNvSpPr>
            <a:spLocks/>
          </p:cNvSpPr>
          <p:nvPr/>
        </p:nvSpPr>
        <p:spPr>
          <a:xfrm>
            <a:off x="4649788" y="4206875"/>
            <a:ext cx="4162425" cy="919163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rgbClr val="17375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rgbClr val="17375E"/>
                </a:solidFill>
                <a:latin typeface="Times New Roman"/>
              </a:rPr>
              <a:t>Особенности таможенного контроля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b="1" dirty="0" smtClean="0">
                <a:solidFill>
                  <a:srgbClr val="17375E"/>
                </a:solidFill>
                <a:latin typeface="Times New Roman"/>
              </a:rPr>
              <a:t>таможенной стоимости товаров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b="1" dirty="0" smtClean="0">
                <a:solidFill>
                  <a:srgbClr val="17375E"/>
                </a:solidFill>
                <a:latin typeface="Times New Roman"/>
              </a:rPr>
              <a:t>происхождения товаров</a:t>
            </a:r>
            <a:endParaRPr lang="ru-RU" sz="1600" b="1" dirty="0">
              <a:solidFill>
                <a:srgbClr val="17375E"/>
              </a:solidFill>
              <a:latin typeface="Times New Roman"/>
            </a:endParaRPr>
          </a:p>
        </p:txBody>
      </p:sp>
      <p:sp>
        <p:nvSpPr>
          <p:cNvPr id="26" name="TextBox 25"/>
          <p:cNvSpPr txBox="1">
            <a:spLocks/>
          </p:cNvSpPr>
          <p:nvPr/>
        </p:nvSpPr>
        <p:spPr>
          <a:xfrm>
            <a:off x="247650" y="1095267"/>
            <a:ext cx="8677275" cy="523875"/>
          </a:xfrm>
          <a:prstGeom prst="rect">
            <a:avLst/>
          </a:prstGeom>
          <a:noFill/>
        </p:spPr>
        <p:txBody>
          <a:bodyPr vert="horz" wrap="square" rtlCol="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ru-RU" sz="28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ТК ТС                                                                               ТК ЕАЭС</a:t>
            </a:r>
            <a:endParaRPr lang="ru-RU" sz="28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27" name="Стрелка вправо 26"/>
          <p:cNvSpPr>
            <a:spLocks/>
          </p:cNvSpPr>
          <p:nvPr/>
        </p:nvSpPr>
        <p:spPr>
          <a:xfrm>
            <a:off x="3921125" y="3562350"/>
            <a:ext cx="608013" cy="339725"/>
          </a:xfrm>
          <a:prstGeom prst="rightArrow">
            <a:avLst>
              <a:gd name="adj1" fmla="val 72028"/>
              <a:gd name="adj2" fmla="val 50000"/>
            </a:avLst>
          </a:prstGeom>
          <a:solidFill>
            <a:srgbClr val="3F80CD"/>
          </a:solidFill>
          <a:ln algn="ctr">
            <a:solidFill>
              <a:srgbClr val="4A7EBB"/>
            </a:solidFill>
          </a:ln>
          <a:effectLst>
            <a:prstShdw prst="shdw2" dist="23000" dir="5400000">
              <a:srgbClr val="000000">
                <a:alpha val="65001"/>
              </a:srgbClr>
            </a:prst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Скругленный прямоугольник 27"/>
          <p:cNvSpPr>
            <a:spLocks/>
          </p:cNvSpPr>
          <p:nvPr/>
        </p:nvSpPr>
        <p:spPr>
          <a:xfrm>
            <a:off x="4649788" y="5235575"/>
            <a:ext cx="4162425" cy="1465263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rgbClr val="17375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rgbClr val="17375E"/>
                </a:solidFill>
                <a:latin typeface="Times New Roman"/>
              </a:rPr>
              <a:t>Возможность выпуска товаров </a:t>
            </a:r>
          </a:p>
          <a:p>
            <a:pPr algn="ctr"/>
            <a:r>
              <a:rPr lang="ru-RU" sz="1600" b="1" dirty="0" smtClean="0">
                <a:solidFill>
                  <a:srgbClr val="17375E"/>
                </a:solidFill>
                <a:latin typeface="Times New Roman"/>
              </a:rPr>
              <a:t>с обеспечением уплаты таможенных платежей во всех случаях, когда проверяемые сведения влияют на величину таможенных платежей</a:t>
            </a:r>
            <a:endParaRPr lang="ru-RU" sz="1600" b="1" dirty="0">
              <a:solidFill>
                <a:srgbClr val="17375E"/>
              </a:solidFill>
              <a:latin typeface="Times New Roman"/>
            </a:endParaRPr>
          </a:p>
        </p:txBody>
      </p:sp>
      <p:sp>
        <p:nvSpPr>
          <p:cNvPr id="29" name="Скругленный прямоугольник 28"/>
          <p:cNvSpPr>
            <a:spLocks/>
          </p:cNvSpPr>
          <p:nvPr/>
        </p:nvSpPr>
        <p:spPr>
          <a:xfrm>
            <a:off x="247650" y="5235575"/>
            <a:ext cx="3454400" cy="1465263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rgbClr val="17375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rgbClr val="17375E"/>
                </a:solidFill>
                <a:latin typeface="Times New Roman"/>
              </a:rPr>
              <a:t>Возможность выпуска товаров </a:t>
            </a:r>
          </a:p>
          <a:p>
            <a:pPr algn="ctr"/>
            <a:r>
              <a:rPr lang="ru-RU" sz="1600" b="1" dirty="0" smtClean="0">
                <a:solidFill>
                  <a:srgbClr val="17375E"/>
                </a:solidFill>
                <a:latin typeface="Times New Roman"/>
              </a:rPr>
              <a:t>с обеспечением уплаты таможенных платежей при контроле таможенной стоимости</a:t>
            </a:r>
          </a:p>
          <a:p>
            <a:pPr algn="ctr"/>
            <a:endParaRPr lang="ru-RU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24486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Изображение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886876" y="3445934"/>
            <a:ext cx="7391400" cy="92333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dirty="0">
                <a:ln w="10541" cmpd="sng">
                  <a:solidFill>
                    <a:schemeClr val="tx2">
                      <a:lumMod val="50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Спасибо за внимание!</a:t>
            </a:r>
            <a:endParaRPr lang="en-US" sz="5400" b="1" dirty="0">
              <a:ln w="10541" cmpd="sng">
                <a:solidFill>
                  <a:schemeClr val="tx2">
                    <a:lumMod val="50000"/>
                  </a:schemeClr>
                </a:solidFill>
                <a:prstDash val="solid"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2772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9900" y="23813"/>
            <a:ext cx="2119313" cy="155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9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650" y="112713"/>
            <a:ext cx="877888" cy="644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3727450" y="204788"/>
            <a:ext cx="4797425" cy="4619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/>
            <a:r>
              <a:rPr lang="ru-RU" sz="2400" b="1" dirty="0" smtClean="0">
                <a:solidFill>
                  <a:srgbClr val="17375E"/>
                </a:solidFill>
                <a:effectLst>
                  <a:prstShdw prst="shdw14" dist="35921" dir="2700000">
                    <a:scrgbClr r="0" g="0" b="0">
                      <a:alpha val="43000"/>
                    </a:scrgbClr>
                  </a:prstShdw>
                </a:effectLst>
                <a:latin typeface="Times New Roman"/>
              </a:rPr>
              <a:t>КЛАССИФИКАЦИЯ ТОВАРОВ</a:t>
            </a:r>
            <a:endParaRPr lang="ru-RU" sz="2400" b="1" dirty="0">
              <a:solidFill>
                <a:srgbClr val="17375E"/>
              </a:solidFill>
              <a:effectLst>
                <a:prstShdw prst="shdw14" dist="35921" dir="2700000">
                  <a:scrgbClr r="0" g="0" b="0">
                    <a:alpha val="43000"/>
                  </a:scrgbClr>
                </a:prstShdw>
              </a:effectLst>
              <a:latin typeface="Times New Roman"/>
            </a:endParaRPr>
          </a:p>
        </p:txBody>
      </p:sp>
      <p:pic>
        <p:nvPicPr>
          <p:cNvPr id="14341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288" y="3851276"/>
            <a:ext cx="476250" cy="1573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Скругленный прямоугольник 11"/>
          <p:cNvSpPr>
            <a:spLocks/>
          </p:cNvSpPr>
          <p:nvPr/>
        </p:nvSpPr>
        <p:spPr>
          <a:xfrm>
            <a:off x="358775" y="1211263"/>
            <a:ext cx="8402638" cy="647700"/>
          </a:xfrm>
          <a:prstGeom prst="roundRect">
            <a:avLst/>
          </a:prstGeom>
          <a:gradFill flip="none" rotWithShape="1">
            <a:gsLst>
              <a:gs pos="0">
                <a:schemeClr val="accent1">
                  <a:lumMod val="0"/>
                  <a:lumOff val="100000"/>
                  <a:alpha val="50000"/>
                </a:schemeClr>
              </a:gs>
              <a:gs pos="100000">
                <a:srgbClr val="7E6A2F">
                  <a:alpha val="50000"/>
                </a:srgbClr>
              </a:gs>
            </a:gsLst>
            <a:lin ang="16200000" scaled="1"/>
            <a:tileRect/>
          </a:gradFill>
          <a:ln w="25400">
            <a:solidFill>
              <a:srgbClr val="7E6A2F"/>
            </a:solidFill>
          </a:ln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ru-RU" sz="3200" b="1" dirty="0">
                <a:solidFill>
                  <a:srgbClr val="7E6A2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Классификация товаров осуществляется</a:t>
            </a:r>
          </a:p>
        </p:txBody>
      </p:sp>
      <p:sp>
        <p:nvSpPr>
          <p:cNvPr id="14" name="TextBox 13"/>
          <p:cNvSpPr txBox="1">
            <a:spLocks/>
          </p:cNvSpPr>
          <p:nvPr/>
        </p:nvSpPr>
        <p:spPr>
          <a:xfrm>
            <a:off x="1484313" y="2105026"/>
            <a:ext cx="7040563" cy="1550040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ru-RU" sz="3200" b="1" dirty="0" smtClean="0">
                <a:solidFill>
                  <a:srgbClr val="17375E"/>
                </a:solidFill>
                <a:latin typeface="Times New Roman"/>
              </a:rPr>
              <a:t>Декларантом</a:t>
            </a:r>
          </a:p>
          <a:p>
            <a:endParaRPr lang="ru-RU" sz="800" b="1" dirty="0" smtClean="0">
              <a:solidFill>
                <a:srgbClr val="17375E"/>
              </a:solidFill>
              <a:latin typeface="Times New Roman"/>
            </a:endParaRPr>
          </a:p>
          <a:p>
            <a:pPr indent="-342900">
              <a:lnSpc>
                <a:spcPct val="114000"/>
              </a:lnSpc>
              <a:buFont typeface="Arial" panose="020B0604020202020204" pitchFamily="34" charset="0"/>
              <a:buChar char="•"/>
            </a:pPr>
            <a:r>
              <a:rPr lang="ru-RU" sz="1600" b="1" dirty="0">
                <a:solidFill>
                  <a:srgbClr val="17375E"/>
                </a:solidFill>
                <a:latin typeface="Times New Roman"/>
              </a:rPr>
              <a:t>при таможенном декларировании</a:t>
            </a:r>
          </a:p>
          <a:p>
            <a:pPr indent="-342900">
              <a:lnSpc>
                <a:spcPct val="114000"/>
              </a:lnSpc>
              <a:buFont typeface="Arial" panose="020B0604020202020204" pitchFamily="34" charset="0"/>
              <a:buChar char="•"/>
            </a:pPr>
            <a:r>
              <a:rPr lang="ru-RU" sz="1600" b="1" dirty="0">
                <a:solidFill>
                  <a:srgbClr val="17375E"/>
                </a:solidFill>
                <a:latin typeface="Times New Roman"/>
              </a:rPr>
              <a:t>представлении предварительной информации</a:t>
            </a:r>
          </a:p>
          <a:p>
            <a:pPr indent="-342900">
              <a:lnSpc>
                <a:spcPct val="114000"/>
              </a:lnSpc>
              <a:buFont typeface="Arial" panose="020B0604020202020204" pitchFamily="34" charset="0"/>
              <a:buChar char="•"/>
            </a:pPr>
            <a:r>
              <a:rPr lang="ru-RU" sz="1600" b="1" dirty="0">
                <a:solidFill>
                  <a:srgbClr val="17375E"/>
                </a:solidFill>
                <a:latin typeface="Times New Roman"/>
              </a:rPr>
              <a:t>в иных случаях, установленных Кодексом </a:t>
            </a:r>
          </a:p>
        </p:txBody>
      </p:sp>
      <p:sp>
        <p:nvSpPr>
          <p:cNvPr id="15" name="TextBox 14"/>
          <p:cNvSpPr txBox="1">
            <a:spLocks/>
          </p:cNvSpPr>
          <p:nvPr/>
        </p:nvSpPr>
        <p:spPr>
          <a:xfrm>
            <a:off x="1484313" y="3668713"/>
            <a:ext cx="7297738" cy="211147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ru-RU" sz="3200" b="1" dirty="0" smtClean="0">
                <a:solidFill>
                  <a:srgbClr val="17375E"/>
                </a:solidFill>
                <a:latin typeface="Times New Roman"/>
              </a:rPr>
              <a:t>Таможенным органом</a:t>
            </a:r>
          </a:p>
          <a:p>
            <a:endParaRPr lang="ru-RU" sz="800" b="1" dirty="0" smtClean="0">
              <a:solidFill>
                <a:srgbClr val="17375E"/>
              </a:solidFill>
              <a:latin typeface="Times New Roman"/>
            </a:endParaRPr>
          </a:p>
          <a:p>
            <a:pPr indent="-342900">
              <a:lnSpc>
                <a:spcPct val="114000"/>
              </a:lnSpc>
              <a:buFont typeface="Arial" panose="020B0604020202020204" pitchFamily="34" charset="0"/>
              <a:buChar char="•"/>
            </a:pPr>
            <a:r>
              <a:rPr lang="ru-RU" sz="1600" b="1" dirty="0" smtClean="0">
                <a:solidFill>
                  <a:srgbClr val="17375E"/>
                </a:solidFill>
                <a:latin typeface="Times New Roman"/>
              </a:rPr>
              <a:t>при выявлении неверной классификации</a:t>
            </a:r>
          </a:p>
          <a:p>
            <a:pPr indent="-342900">
              <a:lnSpc>
                <a:spcPct val="114000"/>
              </a:lnSpc>
              <a:buFont typeface="Arial" panose="020B0604020202020204" pitchFamily="34" charset="0"/>
              <a:buChar char="•"/>
            </a:pPr>
            <a:r>
              <a:rPr lang="ru-RU" sz="1600" b="1" dirty="0" smtClean="0">
                <a:solidFill>
                  <a:srgbClr val="17375E"/>
                </a:solidFill>
                <a:latin typeface="Times New Roman"/>
              </a:rPr>
              <a:t>при необходимости исчисления таможенных платежей (при недоставке товаров, утрате со склада и т.п.)</a:t>
            </a:r>
          </a:p>
          <a:p>
            <a:pPr indent="-342900">
              <a:lnSpc>
                <a:spcPct val="114000"/>
              </a:lnSpc>
              <a:buFont typeface="Arial" panose="020B0604020202020204" pitchFamily="34" charset="0"/>
              <a:buChar char="•"/>
            </a:pPr>
            <a:r>
              <a:rPr lang="ru-RU" sz="1600" b="1" dirty="0" smtClean="0">
                <a:solidFill>
                  <a:srgbClr val="17375E"/>
                </a:solidFill>
                <a:latin typeface="Times New Roman"/>
              </a:rPr>
              <a:t>в иных случаях, установленных Кодексом (при принятии предварительных решений по классификации)</a:t>
            </a:r>
            <a:endParaRPr lang="ru-RU" sz="1600" b="1" dirty="0">
              <a:solidFill>
                <a:srgbClr val="17375E"/>
              </a:solidFill>
              <a:latin typeface="Times New Roman"/>
            </a:endParaRPr>
          </a:p>
        </p:txBody>
      </p:sp>
      <p:pic>
        <p:nvPicPr>
          <p:cNvPr id="14348" name="Picture 12" descr="C:\Program Files (x86)\Microsoft Office\MEDIA\CAGCAT10\j0195384.wmf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775" y="2396113"/>
            <a:ext cx="948074" cy="9678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9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650" y="112713"/>
            <a:ext cx="877888" cy="644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3727450" y="204788"/>
            <a:ext cx="4797425" cy="4619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/>
            <a:r>
              <a:rPr lang="ru-RU" sz="2400" b="1" dirty="0" smtClean="0">
                <a:solidFill>
                  <a:srgbClr val="17375E"/>
                </a:solidFill>
                <a:effectLst>
                  <a:prstShdw prst="shdw14" dist="35921" dir="2700000">
                    <a:scrgbClr r="0" g="0" b="0">
                      <a:alpha val="43000"/>
                    </a:scrgbClr>
                  </a:prstShdw>
                </a:effectLst>
                <a:latin typeface="Times New Roman"/>
              </a:rPr>
              <a:t>КЛАССИФИКАЦИЯ ТОВАРОВ</a:t>
            </a:r>
            <a:endParaRPr lang="ru-RU" sz="2400" b="1" dirty="0">
              <a:solidFill>
                <a:srgbClr val="17375E"/>
              </a:solidFill>
              <a:effectLst>
                <a:prstShdw prst="shdw14" dist="35921" dir="2700000">
                  <a:scrgbClr r="0" g="0" b="0">
                    <a:alpha val="43000"/>
                  </a:scrgbClr>
                </a:prstShdw>
              </a:effectLst>
              <a:latin typeface="Times New Roman"/>
            </a:endParaRPr>
          </a:p>
        </p:txBody>
      </p:sp>
      <p:sp>
        <p:nvSpPr>
          <p:cNvPr id="9" name="Скругленный прямоугольник 8"/>
          <p:cNvSpPr>
            <a:spLocks/>
          </p:cNvSpPr>
          <p:nvPr/>
        </p:nvSpPr>
        <p:spPr>
          <a:xfrm>
            <a:off x="247650" y="1096963"/>
            <a:ext cx="8661400" cy="647700"/>
          </a:xfrm>
          <a:prstGeom prst="roundRect">
            <a:avLst/>
          </a:prstGeom>
          <a:gradFill flip="none" rotWithShape="1">
            <a:gsLst>
              <a:gs pos="0">
                <a:schemeClr val="accent1">
                  <a:lumMod val="0"/>
                  <a:lumOff val="100000"/>
                  <a:alpha val="50000"/>
                </a:schemeClr>
              </a:gs>
              <a:gs pos="100000">
                <a:srgbClr val="7E6A2F">
                  <a:alpha val="50000"/>
                </a:srgbClr>
              </a:gs>
            </a:gsLst>
            <a:lin ang="16200000" scaled="1"/>
            <a:tileRect/>
          </a:gradFill>
          <a:ln w="25400">
            <a:solidFill>
              <a:srgbClr val="7E6A2F"/>
            </a:solidFill>
          </a:ln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ru-RU" sz="3200" b="1" dirty="0">
                <a:solidFill>
                  <a:srgbClr val="7E6A2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Таможенные органы принимают</a:t>
            </a:r>
          </a:p>
        </p:txBody>
      </p:sp>
      <p:sp>
        <p:nvSpPr>
          <p:cNvPr id="10" name="Скругленный прямоугольник 9"/>
          <p:cNvSpPr>
            <a:spLocks/>
          </p:cNvSpPr>
          <p:nvPr/>
        </p:nvSpPr>
        <p:spPr>
          <a:xfrm>
            <a:off x="138113" y="1885950"/>
            <a:ext cx="2605088" cy="1192213"/>
          </a:xfrm>
          <a:prstGeom prst="roundRect">
            <a:avLst/>
          </a:prstGeom>
          <a:gradFill flip="none" rotWithShape="1">
            <a:gsLst>
              <a:gs pos="0">
                <a:schemeClr val="lt1">
                  <a:shade val="30000"/>
                  <a:satMod val="115000"/>
                </a:schemeClr>
              </a:gs>
              <a:gs pos="50000">
                <a:schemeClr val="lt1">
                  <a:shade val="67500"/>
                  <a:satMod val="115000"/>
                </a:schemeClr>
              </a:gs>
              <a:gs pos="100000">
                <a:schemeClr val="lt1">
                  <a:shade val="100000"/>
                  <a:satMod val="115000"/>
                </a:schemeClr>
              </a:gs>
            </a:gsLst>
            <a:lin ang="16200000" scaled="1"/>
            <a:tileRect/>
          </a:gradFill>
          <a:ln w="3810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ru-RU" sz="16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Предварительные  решения о классификации товаров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sz="1600" b="1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Скругленный прямоугольник 10"/>
          <p:cNvSpPr>
            <a:spLocks/>
          </p:cNvSpPr>
          <p:nvPr/>
        </p:nvSpPr>
        <p:spPr>
          <a:xfrm>
            <a:off x="2922588" y="1885950"/>
            <a:ext cx="3036888" cy="1192213"/>
          </a:xfrm>
          <a:prstGeom prst="roundRect">
            <a:avLst/>
          </a:prstGeom>
          <a:gradFill flip="none" rotWithShape="1">
            <a:gsLst>
              <a:gs pos="0">
                <a:schemeClr val="lt1">
                  <a:shade val="30000"/>
                  <a:satMod val="115000"/>
                </a:schemeClr>
              </a:gs>
              <a:gs pos="50000">
                <a:schemeClr val="lt1">
                  <a:shade val="67500"/>
                  <a:satMod val="115000"/>
                </a:schemeClr>
              </a:gs>
              <a:gs pos="100000">
                <a:schemeClr val="lt1">
                  <a:shade val="100000"/>
                  <a:satMod val="115000"/>
                </a:schemeClr>
              </a:gs>
            </a:gsLst>
            <a:lin ang="16200000" scaled="1"/>
            <a:tileRect/>
          </a:gradFill>
          <a:ln w="3810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ru-RU" sz="16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Решения о классификации товаров, перемещаемых в несобранном или разобранном виде</a:t>
            </a:r>
          </a:p>
        </p:txBody>
      </p:sp>
      <p:sp>
        <p:nvSpPr>
          <p:cNvPr id="13" name="Скругленный прямоугольник 12"/>
          <p:cNvSpPr>
            <a:spLocks/>
          </p:cNvSpPr>
          <p:nvPr/>
        </p:nvSpPr>
        <p:spPr>
          <a:xfrm>
            <a:off x="6126162" y="1885949"/>
            <a:ext cx="2906713" cy="1192213"/>
          </a:xfrm>
          <a:prstGeom prst="roundRect">
            <a:avLst/>
          </a:prstGeom>
          <a:gradFill flip="none" rotWithShape="1">
            <a:gsLst>
              <a:gs pos="0">
                <a:schemeClr val="lt1">
                  <a:shade val="30000"/>
                  <a:satMod val="115000"/>
                </a:schemeClr>
              </a:gs>
              <a:gs pos="50000">
                <a:schemeClr val="lt1">
                  <a:shade val="67500"/>
                  <a:satMod val="115000"/>
                </a:schemeClr>
              </a:gs>
              <a:gs pos="100000">
                <a:schemeClr val="lt1">
                  <a:shade val="100000"/>
                  <a:satMod val="115000"/>
                </a:schemeClr>
              </a:gs>
            </a:gsLst>
            <a:lin ang="16200000" scaled="1"/>
            <a:tileRect/>
          </a:gradFill>
          <a:ln w="3810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ru-RU" sz="16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Решения и разъяснения о классификации отдельных видов товаров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sz="1600" b="1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Скругленный прямоугольник 15"/>
          <p:cNvSpPr>
            <a:spLocks/>
          </p:cNvSpPr>
          <p:nvPr/>
        </p:nvSpPr>
        <p:spPr>
          <a:xfrm>
            <a:off x="138113" y="3479164"/>
            <a:ext cx="2605088" cy="919401"/>
          </a:xfrm>
          <a:prstGeom prst="roundRect">
            <a:avLst/>
          </a:prstGeom>
          <a:ln w="381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ru-RU" sz="16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порядке, </a:t>
            </a:r>
            <a:endParaRPr lang="ru-RU" sz="1600" b="1" dirty="0" smtClean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ru-RU" sz="16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определенном ТК </a:t>
            </a:r>
            <a:r>
              <a:rPr lang="ru-RU" sz="16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ЕАЭС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sz="1600" b="1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Скругленный прямоугольник 16"/>
          <p:cNvSpPr>
            <a:spLocks/>
          </p:cNvSpPr>
          <p:nvPr/>
        </p:nvSpPr>
        <p:spPr>
          <a:xfrm>
            <a:off x="2922588" y="3206750"/>
            <a:ext cx="3055144" cy="1464231"/>
          </a:xfrm>
          <a:prstGeom prst="roundRect">
            <a:avLst/>
          </a:prstGeom>
          <a:ln w="381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ru-RU" sz="16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порядке, определенном законодательством </a:t>
            </a:r>
            <a:endParaRPr lang="ru-RU" sz="1600" b="1" dirty="0" smtClean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ru-RU" sz="16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государств-членов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ru-RU" sz="16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Перечень товаров определяется Комиссией</a:t>
            </a:r>
            <a:endParaRPr lang="ru-RU" sz="1600" b="1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Скругленный прямоугольник 18"/>
          <p:cNvSpPr>
            <a:spLocks/>
          </p:cNvSpPr>
          <p:nvPr/>
        </p:nvSpPr>
        <p:spPr>
          <a:xfrm>
            <a:off x="138113" y="4762527"/>
            <a:ext cx="2605088" cy="1736725"/>
          </a:xfrm>
          <a:prstGeom prst="roundRect">
            <a:avLst/>
          </a:prstGeom>
          <a:ln w="3810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ru-RU" sz="16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Обязательно на территории государства, таможенным органом которого принято решение</a:t>
            </a:r>
          </a:p>
        </p:txBody>
      </p:sp>
      <p:sp>
        <p:nvSpPr>
          <p:cNvPr id="20" name="Скругленный прямоугольник 19"/>
          <p:cNvSpPr>
            <a:spLocks/>
          </p:cNvSpPr>
          <p:nvPr/>
        </p:nvSpPr>
        <p:spPr>
          <a:xfrm>
            <a:off x="6122193" y="4754590"/>
            <a:ext cx="2906713" cy="1736725"/>
          </a:xfrm>
          <a:prstGeom prst="roundRect">
            <a:avLst/>
          </a:prstGeom>
          <a:ln w="3810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ru-RU" sz="16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Обязательно на территории государства, таможенным органом которого принято решение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sz="1600" b="1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sz="1600" b="1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Скругленный прямоугольник 20"/>
          <p:cNvSpPr>
            <a:spLocks/>
          </p:cNvSpPr>
          <p:nvPr/>
        </p:nvSpPr>
        <p:spPr>
          <a:xfrm>
            <a:off x="2922588" y="4762527"/>
            <a:ext cx="3055144" cy="2009061"/>
          </a:xfrm>
          <a:prstGeom prst="roundRect">
            <a:avLst/>
          </a:prstGeom>
          <a:ln w="3810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ru-RU" sz="16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Обязательно на территории государства: 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16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таможенным </a:t>
            </a:r>
            <a:r>
              <a:rPr lang="ru-RU" sz="16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органом которого принято решение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16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на </a:t>
            </a:r>
            <a:r>
              <a:rPr lang="ru-RU" sz="16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территории которого открыт таможенный транзит </a:t>
            </a:r>
          </a:p>
        </p:txBody>
      </p:sp>
      <p:sp>
        <p:nvSpPr>
          <p:cNvPr id="14" name="Скругленный прямоугольник 13"/>
          <p:cNvSpPr>
            <a:spLocks/>
          </p:cNvSpPr>
          <p:nvPr/>
        </p:nvSpPr>
        <p:spPr>
          <a:xfrm>
            <a:off x="6126162" y="3475989"/>
            <a:ext cx="2902744" cy="919401"/>
          </a:xfrm>
          <a:prstGeom prst="roundRect">
            <a:avLst/>
          </a:prstGeom>
          <a:ln w="381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ru-RU" sz="16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порядке, определенном законодательством </a:t>
            </a:r>
            <a:endParaRPr lang="ru-RU" sz="1600" b="1" dirty="0" smtClean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ru-RU" sz="16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государств-членов</a:t>
            </a:r>
            <a:endParaRPr lang="ru-RU" sz="1600" b="1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500082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9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650" y="112713"/>
            <a:ext cx="877888" cy="644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3727450" y="204788"/>
            <a:ext cx="4797425" cy="4619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/>
            <a:r>
              <a:rPr lang="ru-RU" sz="2400" b="1" dirty="0" smtClean="0">
                <a:solidFill>
                  <a:srgbClr val="17375E"/>
                </a:solidFill>
                <a:effectLst>
                  <a:prstShdw prst="shdw14" dist="35921" dir="2700000">
                    <a:scrgbClr r="0" g="0" b="0">
                      <a:alpha val="43000"/>
                    </a:scrgbClr>
                  </a:prstShdw>
                </a:effectLst>
                <a:latin typeface="Times New Roman"/>
              </a:rPr>
              <a:t>КЛАССИФИКАЦИЯ ТОВАРОВ</a:t>
            </a:r>
            <a:endParaRPr lang="ru-RU" sz="2400" b="1" dirty="0">
              <a:solidFill>
                <a:srgbClr val="17375E"/>
              </a:solidFill>
              <a:effectLst>
                <a:prstShdw prst="shdw14" dist="35921" dir="2700000">
                  <a:scrgbClr r="0" g="0" b="0">
                    <a:alpha val="43000"/>
                  </a:scrgbClr>
                </a:prstShdw>
              </a:effectLst>
              <a:latin typeface="Times New Roman"/>
            </a:endParaRPr>
          </a:p>
        </p:txBody>
      </p:sp>
      <p:sp>
        <p:nvSpPr>
          <p:cNvPr id="9" name="Скругленный прямоугольник 8"/>
          <p:cNvSpPr>
            <a:spLocks/>
          </p:cNvSpPr>
          <p:nvPr/>
        </p:nvSpPr>
        <p:spPr>
          <a:xfrm>
            <a:off x="247650" y="1211263"/>
            <a:ext cx="8661400" cy="647700"/>
          </a:xfrm>
          <a:prstGeom prst="roundRect">
            <a:avLst/>
          </a:prstGeom>
          <a:gradFill flip="none" rotWithShape="1">
            <a:gsLst>
              <a:gs pos="0">
                <a:schemeClr val="accent1">
                  <a:lumMod val="0"/>
                  <a:lumOff val="100000"/>
                  <a:alpha val="50000"/>
                </a:schemeClr>
              </a:gs>
              <a:gs pos="100000">
                <a:srgbClr val="7E6A2F">
                  <a:alpha val="50000"/>
                </a:srgbClr>
              </a:gs>
            </a:gsLst>
            <a:lin ang="16200000" scaled="1"/>
            <a:tileRect/>
          </a:gradFill>
          <a:ln w="25400">
            <a:solidFill>
              <a:srgbClr val="7E6A2F"/>
            </a:solidFill>
          </a:ln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ru-RU" sz="3200" b="1">
                <a:solidFill>
                  <a:srgbClr val="7E6A2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Комиссия принимает</a:t>
            </a:r>
          </a:p>
        </p:txBody>
      </p:sp>
      <p:sp>
        <p:nvSpPr>
          <p:cNvPr id="10" name="Скругленный прямоугольник 9"/>
          <p:cNvSpPr>
            <a:spLocks/>
          </p:cNvSpPr>
          <p:nvPr/>
        </p:nvSpPr>
        <p:spPr>
          <a:xfrm>
            <a:off x="247650" y="2141538"/>
            <a:ext cx="4194175" cy="919401"/>
          </a:xfrm>
          <a:prstGeom prst="roundRect">
            <a:avLst/>
          </a:prstGeom>
          <a:gradFill flip="none" rotWithShape="1">
            <a:gsLst>
              <a:gs pos="0">
                <a:schemeClr val="lt1">
                  <a:shade val="30000"/>
                  <a:satMod val="115000"/>
                </a:schemeClr>
              </a:gs>
              <a:gs pos="50000">
                <a:schemeClr val="lt1">
                  <a:shade val="67500"/>
                  <a:satMod val="115000"/>
                </a:schemeClr>
              </a:gs>
              <a:gs pos="100000">
                <a:schemeClr val="lt1">
                  <a:shade val="100000"/>
                  <a:satMod val="115000"/>
                </a:schemeClr>
              </a:gs>
            </a:gsLst>
            <a:lin ang="16200000" scaled="1"/>
            <a:tileRect/>
          </a:gradFill>
          <a:ln w="3810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ru-RU" sz="24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Решения о классификации отдельных видов товаров</a:t>
            </a:r>
          </a:p>
        </p:txBody>
      </p:sp>
      <p:sp>
        <p:nvSpPr>
          <p:cNvPr id="11" name="Скругленный прямоугольник 10"/>
          <p:cNvSpPr>
            <a:spLocks/>
          </p:cNvSpPr>
          <p:nvPr/>
        </p:nvSpPr>
        <p:spPr>
          <a:xfrm>
            <a:off x="4686300" y="2141538"/>
            <a:ext cx="4222750" cy="1327150"/>
          </a:xfrm>
          <a:prstGeom prst="roundRect">
            <a:avLst/>
          </a:prstGeom>
          <a:gradFill flip="none" rotWithShape="1">
            <a:gsLst>
              <a:gs pos="0">
                <a:schemeClr val="lt1">
                  <a:shade val="30000"/>
                  <a:satMod val="115000"/>
                </a:schemeClr>
              </a:gs>
              <a:gs pos="50000">
                <a:schemeClr val="lt1">
                  <a:shade val="67500"/>
                  <a:satMod val="115000"/>
                </a:schemeClr>
              </a:gs>
              <a:gs pos="100000">
                <a:schemeClr val="lt1">
                  <a:shade val="100000"/>
                  <a:satMod val="115000"/>
                </a:schemeClr>
              </a:gs>
            </a:gsLst>
            <a:lin ang="16200000" scaled="1"/>
            <a:tileRect/>
          </a:gradFill>
          <a:ln w="3810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ru-RU" sz="24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Разъяснения о классификации отдельных видов товаров</a:t>
            </a:r>
          </a:p>
        </p:txBody>
      </p:sp>
      <p:sp>
        <p:nvSpPr>
          <p:cNvPr id="13" name="Скругленный прямоугольник 12"/>
          <p:cNvSpPr>
            <a:spLocks/>
          </p:cNvSpPr>
          <p:nvPr/>
        </p:nvSpPr>
        <p:spPr>
          <a:xfrm>
            <a:off x="247651" y="5208767"/>
            <a:ext cx="4194175" cy="578882"/>
          </a:xfrm>
          <a:prstGeom prst="roundRect">
            <a:avLst/>
          </a:prstGeom>
          <a:ln w="3810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ru-RU" sz="28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Решение Коллегии ЕЭК</a:t>
            </a:r>
          </a:p>
        </p:txBody>
      </p:sp>
      <p:sp>
        <p:nvSpPr>
          <p:cNvPr id="16" name="Скругленный прямоугольник 15"/>
          <p:cNvSpPr>
            <a:spLocks/>
          </p:cNvSpPr>
          <p:nvPr/>
        </p:nvSpPr>
        <p:spPr>
          <a:xfrm>
            <a:off x="4806950" y="4781729"/>
            <a:ext cx="4102100" cy="1055608"/>
          </a:xfrm>
          <a:prstGeom prst="roundRect">
            <a:avLst/>
          </a:prstGeom>
          <a:ln w="3810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ru-RU" sz="28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Рекомендация Коллегии ЕЭК</a:t>
            </a:r>
          </a:p>
        </p:txBody>
      </p:sp>
      <p:sp>
        <p:nvSpPr>
          <p:cNvPr id="17" name="TextBox 16"/>
          <p:cNvSpPr txBox="1">
            <a:spLocks/>
          </p:cNvSpPr>
          <p:nvPr/>
        </p:nvSpPr>
        <p:spPr>
          <a:xfrm>
            <a:off x="247651" y="3327400"/>
            <a:ext cx="4330700" cy="1323439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indent="-342900">
              <a:buFont typeface="Arial" panose="020B0604020202020204" pitchFamily="34" charset="0"/>
              <a:buChar char="•"/>
            </a:pPr>
            <a:r>
              <a:rPr lang="ru-RU" sz="2400" b="1" dirty="0" smtClean="0">
                <a:solidFill>
                  <a:srgbClr val="17375E"/>
                </a:solidFill>
                <a:latin typeface="Times New Roman"/>
              </a:rPr>
              <a:t>на основании предложений таможенных органов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ru-RU" sz="800" b="1" dirty="0" smtClean="0">
              <a:solidFill>
                <a:srgbClr val="17375E"/>
              </a:solidFill>
              <a:latin typeface="Times New Roman"/>
            </a:endParaRPr>
          </a:p>
          <a:p>
            <a:pPr indent="-342900">
              <a:buFont typeface="Arial" panose="020B0604020202020204" pitchFamily="34" charset="0"/>
              <a:buChar char="•"/>
            </a:pPr>
            <a:r>
              <a:rPr lang="ru-RU" sz="2400" b="1" dirty="0" smtClean="0">
                <a:solidFill>
                  <a:srgbClr val="17375E"/>
                </a:solidFill>
                <a:latin typeface="Times New Roman"/>
              </a:rPr>
              <a:t>по инициативе Комиссии</a:t>
            </a:r>
            <a:endParaRPr lang="ru-RU" sz="2400" b="1" dirty="0">
              <a:solidFill>
                <a:srgbClr val="17375E"/>
              </a:solidFill>
              <a:latin typeface="Times New Roman"/>
            </a:endParaRPr>
          </a:p>
        </p:txBody>
      </p:sp>
      <p:sp>
        <p:nvSpPr>
          <p:cNvPr id="18" name="TextBox 17"/>
          <p:cNvSpPr txBox="1">
            <a:spLocks/>
          </p:cNvSpPr>
          <p:nvPr/>
        </p:nvSpPr>
        <p:spPr>
          <a:xfrm>
            <a:off x="4686299" y="3581400"/>
            <a:ext cx="4329113" cy="1200329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>
            <a:defPPr>
              <a:defRPr lang="ru-RU"/>
            </a:defPPr>
            <a:lvl1pPr indent="-342900">
              <a:buFont typeface="Arial" panose="020B0604020202020204" pitchFamily="34" charset="0"/>
              <a:buChar char="•"/>
              <a:defRPr sz="2400" b="1">
                <a:solidFill>
                  <a:srgbClr val="17375E"/>
                </a:solidFill>
                <a:latin typeface="Times New Roman"/>
              </a:defRPr>
            </a:lvl1pPr>
          </a:lstStyle>
          <a:p>
            <a:r>
              <a:rPr lang="ru-RU" dirty="0"/>
              <a:t>на </a:t>
            </a:r>
            <a:r>
              <a:rPr lang="ru-RU" dirty="0" smtClean="0"/>
              <a:t>основании предложений </a:t>
            </a:r>
            <a:r>
              <a:rPr lang="ru-RU" dirty="0"/>
              <a:t>таможенных органов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05625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9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650" y="112713"/>
            <a:ext cx="877888" cy="644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3727450" y="204788"/>
            <a:ext cx="4797425" cy="4619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chemeClr val="tx2">
                    <a:lumMod val="75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ПРОИСХОЖДЕНИЕ ТОВАРОВ</a:t>
            </a:r>
          </a:p>
        </p:txBody>
      </p:sp>
      <p:pic>
        <p:nvPicPr>
          <p:cNvPr id="14341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45438" y="2366963"/>
            <a:ext cx="476250" cy="1573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2" name="Picture 3" descr="C:\Users\pavlyuchenkov\Desktop\1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775" y="2619375"/>
            <a:ext cx="1493838" cy="1492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Скругленный прямоугольник 7"/>
          <p:cNvSpPr/>
          <p:nvPr/>
        </p:nvSpPr>
        <p:spPr>
          <a:xfrm>
            <a:off x="1622425" y="1443038"/>
            <a:ext cx="5899150" cy="1192212"/>
          </a:xfrm>
          <a:prstGeom prst="roundRect">
            <a:avLst/>
          </a:prstGeom>
          <a:gradFill flip="none" rotWithShape="1">
            <a:gsLst>
              <a:gs pos="0">
                <a:schemeClr val="accent1">
                  <a:lumMod val="0"/>
                  <a:lumOff val="100000"/>
                  <a:alpha val="50000"/>
                </a:schemeClr>
              </a:gs>
              <a:gs pos="100000">
                <a:srgbClr val="7E6A2F">
                  <a:alpha val="50000"/>
                </a:srgbClr>
              </a:gs>
            </a:gsLst>
            <a:lin ang="16200000" scaled="1"/>
            <a:tileRect/>
          </a:gradFill>
          <a:ln w="25400">
            <a:solidFill>
              <a:srgbClr val="7E6A2F"/>
            </a:solidFill>
          </a:ln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rgbClr val="7E6A2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Подтверждение происхождения товаров</a:t>
            </a:r>
            <a:endParaRPr lang="ru-RU" sz="2400" b="1" i="1" dirty="0">
              <a:solidFill>
                <a:srgbClr val="7E6A2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58775" y="3983038"/>
            <a:ext cx="4140200" cy="2062162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0"/>
                  <a:lumOff val="100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0" scaled="1"/>
            <a:tileRect/>
          </a:gradFill>
          <a:ln>
            <a:solidFill>
              <a:schemeClr val="tx2">
                <a:lumMod val="75000"/>
              </a:schemeClr>
            </a:solidFill>
          </a:ln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Правила определения происхождения товаров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4645025" y="3979863"/>
            <a:ext cx="4140200" cy="2062162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0"/>
                  <a:lumOff val="100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10800000" scaled="1"/>
            <a:tileRect/>
          </a:gradFill>
          <a:ln>
            <a:solidFill>
              <a:schemeClr val="tx2">
                <a:lumMod val="75000"/>
              </a:schemeClr>
            </a:solidFill>
          </a:ln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Таможенный контроль происхождения товаров</a:t>
            </a:r>
          </a:p>
        </p:txBody>
      </p:sp>
      <p:sp>
        <p:nvSpPr>
          <p:cNvPr id="11" name="Стрелка вправо 10"/>
          <p:cNvSpPr/>
          <p:nvPr/>
        </p:nvSpPr>
        <p:spPr>
          <a:xfrm rot="7200000">
            <a:off x="2727326" y="3127375"/>
            <a:ext cx="1135062" cy="344487"/>
          </a:xfrm>
          <a:prstGeom prst="rightArrow">
            <a:avLst/>
          </a:prstGeom>
          <a:gradFill flip="none" rotWithShape="1">
            <a:gsLst>
              <a:gs pos="0">
                <a:schemeClr val="bg1"/>
              </a:gs>
              <a:gs pos="70000">
                <a:srgbClr val="7E6A2F"/>
              </a:gs>
            </a:gsLst>
            <a:lin ang="10800000" scaled="1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3" name="Стрелка вправо 12"/>
          <p:cNvSpPr/>
          <p:nvPr/>
        </p:nvSpPr>
        <p:spPr>
          <a:xfrm rot="3600000">
            <a:off x="5268913" y="3127375"/>
            <a:ext cx="1135062" cy="344488"/>
          </a:xfrm>
          <a:prstGeom prst="rightArrow">
            <a:avLst/>
          </a:prstGeom>
          <a:gradFill>
            <a:gsLst>
              <a:gs pos="0">
                <a:schemeClr val="bg1"/>
              </a:gs>
              <a:gs pos="70000">
                <a:srgbClr val="7E6A2F"/>
              </a:gs>
            </a:gsLst>
            <a:lin ang="10800000" scaled="1"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89323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3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650" y="112713"/>
            <a:ext cx="877888" cy="644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4" name="Picture 3" descr="C:\Users\pavlyuchenkov\Desktop\2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625" y="1279525"/>
            <a:ext cx="1085850" cy="159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3727450" y="204788"/>
            <a:ext cx="4797425" cy="4619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chemeClr val="tx2">
                    <a:lumMod val="75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ПРОИСХОЖДЕНИЕ ТОВАРОВ</a:t>
            </a:r>
          </a:p>
        </p:txBody>
      </p:sp>
      <p:sp>
        <p:nvSpPr>
          <p:cNvPr id="17" name="Прямоугольник 16"/>
          <p:cNvSpPr>
            <a:spLocks/>
          </p:cNvSpPr>
          <p:nvPr/>
        </p:nvSpPr>
        <p:spPr>
          <a:xfrm>
            <a:off x="6151563" y="4449762"/>
            <a:ext cx="2916238" cy="1169551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0"/>
                  <a:lumOff val="100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10800000" scaled="1"/>
            <a:tileRect/>
          </a:gradFill>
          <a:ln>
            <a:solidFill>
              <a:schemeClr val="tx2">
                <a:lumMod val="75000"/>
              </a:schemeClr>
            </a:solidFill>
          </a:ln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ru-RU" sz="14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применяются правила определения происхождения товаров, </a:t>
            </a:r>
            <a:r>
              <a:rPr lang="ru-RU" sz="14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установленные </a:t>
            </a:r>
            <a:r>
              <a:rPr lang="ru-RU" sz="14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международным </a:t>
            </a:r>
            <a:r>
              <a:rPr lang="ru-RU" sz="14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договором Союза с третьей </a:t>
            </a:r>
            <a:r>
              <a:rPr lang="ru-RU" sz="14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стороной</a:t>
            </a:r>
            <a:endParaRPr lang="ru-RU" sz="1400" b="1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Прямоугольник 17"/>
          <p:cNvSpPr>
            <a:spLocks/>
          </p:cNvSpPr>
          <p:nvPr/>
        </p:nvSpPr>
        <p:spPr>
          <a:xfrm>
            <a:off x="3173413" y="5561012"/>
            <a:ext cx="2817813" cy="1168400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0"/>
                  <a:lumOff val="100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10800000" scaled="1"/>
            <a:tileRect/>
          </a:gradFill>
          <a:ln>
            <a:solidFill>
              <a:schemeClr val="tx2">
                <a:lumMod val="75000"/>
              </a:schemeClr>
            </a:solidFill>
          </a:ln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ru-RU" sz="14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применяются непреференциальные правила определения происхождения товаров, </a:t>
            </a:r>
            <a:r>
              <a:rPr lang="ru-RU" sz="14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устанавливаемые Комиссией</a:t>
            </a:r>
          </a:p>
        </p:txBody>
      </p:sp>
      <p:sp>
        <p:nvSpPr>
          <p:cNvPr id="19" name="Скругленный прямоугольник 18"/>
          <p:cNvSpPr>
            <a:spLocks/>
          </p:cNvSpPr>
          <p:nvPr/>
        </p:nvSpPr>
        <p:spPr>
          <a:xfrm>
            <a:off x="1597025" y="1414652"/>
            <a:ext cx="6384925" cy="1020763"/>
          </a:xfrm>
          <a:prstGeom prst="roundRect">
            <a:avLst/>
          </a:prstGeom>
          <a:gradFill flip="none" rotWithShape="1">
            <a:gsLst>
              <a:gs pos="0">
                <a:schemeClr val="accent1">
                  <a:lumMod val="0"/>
                  <a:lumOff val="100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  <a:tileRect/>
          </a:gradFill>
          <a:ln>
            <a:solidFill>
              <a:schemeClr val="tx2">
                <a:lumMod val="75000"/>
              </a:schemeClr>
            </a:solidFill>
          </a:ln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ru-RU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таможенной территории Союза</a:t>
            </a:r>
            <a:br>
              <a:rPr lang="ru-RU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применяются единые правила определения происхождения товаров</a:t>
            </a:r>
          </a:p>
        </p:txBody>
      </p:sp>
      <p:sp>
        <p:nvSpPr>
          <p:cNvPr id="20" name="Прямоугольник 19"/>
          <p:cNvSpPr>
            <a:spLocks/>
          </p:cNvSpPr>
          <p:nvPr/>
        </p:nvSpPr>
        <p:spPr>
          <a:xfrm>
            <a:off x="374650" y="3140264"/>
            <a:ext cx="2624138" cy="1169551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0"/>
                  <a:lumOff val="100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10800000" scaled="1"/>
            <a:tileRect/>
          </a:gradFill>
          <a:ln>
            <a:solidFill>
              <a:schemeClr val="tx2">
                <a:lumMod val="75000"/>
              </a:schemeClr>
            </a:solidFill>
          </a:ln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ru-RU" sz="14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предоставления тарифных преференций в отношении товаров </a:t>
            </a:r>
            <a:endParaRPr lang="ru-RU" sz="1400" dirty="0" smtClean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ru-RU" sz="14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 развивающихся </a:t>
            </a:r>
            <a:r>
              <a:rPr lang="ru-RU" sz="14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или наименее развитых стран</a:t>
            </a:r>
          </a:p>
        </p:txBody>
      </p:sp>
      <p:sp>
        <p:nvSpPr>
          <p:cNvPr id="24" name="Прямоугольник 23"/>
          <p:cNvSpPr>
            <a:spLocks/>
          </p:cNvSpPr>
          <p:nvPr/>
        </p:nvSpPr>
        <p:spPr>
          <a:xfrm>
            <a:off x="374650" y="4475352"/>
            <a:ext cx="2624138" cy="1169988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0"/>
                  <a:lumOff val="100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10800000" scaled="1"/>
            <a:tileRect/>
          </a:gradFill>
          <a:ln>
            <a:solidFill>
              <a:schemeClr val="tx2">
                <a:lumMod val="75000"/>
              </a:schemeClr>
            </a:solidFill>
          </a:ln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ru-RU" sz="14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применяются правила определения происхождения товаров из развивающихся и наименее развитых стран, </a:t>
            </a:r>
            <a:r>
              <a:rPr lang="ru-RU" sz="14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устанавливаемые Комиссией</a:t>
            </a:r>
          </a:p>
        </p:txBody>
      </p:sp>
      <p:sp>
        <p:nvSpPr>
          <p:cNvPr id="25" name="Прямоугольник 24"/>
          <p:cNvSpPr>
            <a:spLocks/>
          </p:cNvSpPr>
          <p:nvPr/>
        </p:nvSpPr>
        <p:spPr>
          <a:xfrm>
            <a:off x="6151563" y="3124389"/>
            <a:ext cx="2916238" cy="1169551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0"/>
                  <a:lumOff val="100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10800000" scaled="1"/>
            <a:tileRect/>
          </a:gradFill>
          <a:ln>
            <a:solidFill>
              <a:schemeClr val="tx2">
                <a:lumMod val="75000"/>
              </a:schemeClr>
            </a:solidFill>
          </a:ln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ru-RU" sz="14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предоставления тарифных преференций в отношении товаров из государств, с которыми Союзом применяется 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ru-RU" sz="14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режим свободной торговли</a:t>
            </a:r>
          </a:p>
        </p:txBody>
      </p:sp>
      <p:sp>
        <p:nvSpPr>
          <p:cNvPr id="26" name="Прямоугольник 25"/>
          <p:cNvSpPr>
            <a:spLocks/>
          </p:cNvSpPr>
          <p:nvPr/>
        </p:nvSpPr>
        <p:spPr>
          <a:xfrm>
            <a:off x="3173413" y="3140264"/>
            <a:ext cx="2825750" cy="2246769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0"/>
                  <a:lumOff val="100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10800000" scaled="1"/>
            <a:tileRect/>
          </a:gradFill>
          <a:ln>
            <a:solidFill>
              <a:schemeClr val="tx2">
                <a:lumMod val="75000"/>
              </a:schemeClr>
            </a:solidFill>
          </a:ln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14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таможенно-тарифного </a:t>
            </a:r>
            <a:r>
              <a:rPr lang="ru-RU" sz="14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регулирования (за </a:t>
            </a:r>
            <a:r>
              <a:rPr lang="ru-RU" sz="14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исключением тарифных </a:t>
            </a:r>
            <a:r>
              <a:rPr lang="ru-RU" sz="14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преференций</a:t>
            </a:r>
            <a:r>
              <a:rPr lang="ru-RU" sz="14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ru-RU" sz="1400" b="1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14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нетарифного регулирования</a:t>
            </a:r>
            <a:endParaRPr lang="ru-RU" sz="1400" b="1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14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защиты </a:t>
            </a:r>
            <a:r>
              <a:rPr lang="ru-RU" sz="14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внутреннего </a:t>
            </a:r>
            <a:r>
              <a:rPr lang="ru-RU" sz="14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рынка</a:t>
            </a:r>
            <a:endParaRPr lang="ru-RU" sz="1400" b="1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14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маркировки </a:t>
            </a:r>
            <a:r>
              <a:rPr lang="ru-RU" sz="14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происхождения </a:t>
            </a:r>
            <a:r>
              <a:rPr lang="ru-RU" sz="14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товаров</a:t>
            </a:r>
            <a:endParaRPr lang="ru-RU" sz="1400" b="1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14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государственных закупок</a:t>
            </a:r>
            <a:endParaRPr lang="ru-RU" sz="1400" b="1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14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статистики </a:t>
            </a:r>
            <a:r>
              <a:rPr lang="ru-RU" sz="14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внешней торговли товарами</a:t>
            </a:r>
          </a:p>
        </p:txBody>
      </p:sp>
      <p:sp>
        <p:nvSpPr>
          <p:cNvPr id="27" name="Прямоугольник 26"/>
          <p:cNvSpPr/>
          <p:nvPr/>
        </p:nvSpPr>
        <p:spPr>
          <a:xfrm>
            <a:off x="2279176" y="2564980"/>
            <a:ext cx="4763069" cy="400110"/>
          </a:xfrm>
          <a:prstGeom prst="rect">
            <a:avLst/>
          </a:prstGeom>
          <a:gradFill flip="none" rotWithShape="1">
            <a:gsLst>
              <a:gs pos="100000">
                <a:schemeClr val="accent1">
                  <a:lumMod val="0"/>
                  <a:lumOff val="100000"/>
                </a:schemeClr>
              </a:gs>
              <a:gs pos="5000">
                <a:srgbClr val="7E6A2F">
                  <a:alpha val="50000"/>
                </a:srgbClr>
              </a:gs>
            </a:gsLst>
            <a:lin ang="0" scaled="1"/>
            <a:tileRect/>
          </a:gradFill>
          <a:ln w="25400">
            <a:solidFill>
              <a:srgbClr val="7E6A2F"/>
            </a:solidFill>
          </a:ln>
        </p:spPr>
        <p:txBody>
          <a:bodyPr wrap="square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srgbClr val="7E6A2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 целей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3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650" y="112713"/>
            <a:ext cx="877888" cy="644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3727450" y="204788"/>
            <a:ext cx="4797425" cy="4619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chemeClr val="tx2">
                    <a:lumMod val="75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ПРОИСХОЖДЕНИЕ ТОВАРОВ</a:t>
            </a: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306000" y="1035352"/>
          <a:ext cx="8568000" cy="5702028"/>
        </p:xfrm>
        <a:graphic>
          <a:graphicData uri="http://schemas.openxmlformats.org/drawingml/2006/table">
            <a:tbl>
              <a:tblPr firstRow="1" firstCol="1" bandRow="1">
                <a:solidFill>
                  <a:schemeClr val="bg1"/>
                </a:solidFill>
                <a:tableStyleId>{5C22544A-7EE6-4342-B048-85BDC9FD1C3A}</a:tableStyleId>
              </a:tblPr>
              <a:tblGrid>
                <a:gridCol w="2016000"/>
                <a:gridCol w="1404000"/>
                <a:gridCol w="1980000"/>
                <a:gridCol w="3168000"/>
              </a:tblGrid>
              <a:tr h="16202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173765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Решение Комиссии</a:t>
                      </a:r>
                      <a:endParaRPr lang="ru-RU" sz="1200" b="1" dirty="0">
                        <a:solidFill>
                          <a:srgbClr val="173765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408" marR="4340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173765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Тип меры</a:t>
                      </a:r>
                      <a:endParaRPr lang="ru-RU" sz="1200" b="1" dirty="0">
                        <a:solidFill>
                          <a:srgbClr val="173765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408" marR="4340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rgbClr val="173765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Описание товара</a:t>
                      </a:r>
                      <a:endParaRPr lang="ru-RU" sz="1200" b="1">
                        <a:solidFill>
                          <a:srgbClr val="173765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408" marR="4340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rgbClr val="173765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Происхождение товара</a:t>
                      </a:r>
                      <a:endParaRPr lang="ru-RU" sz="1200" b="1">
                        <a:solidFill>
                          <a:srgbClr val="173765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408" marR="4340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48607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173765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от </a:t>
                      </a:r>
                      <a:r>
                        <a:rPr lang="ru-RU" sz="1200" b="1" dirty="0">
                          <a:solidFill>
                            <a:srgbClr val="173765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23 августа 2012 г</a:t>
                      </a:r>
                      <a:r>
                        <a:rPr lang="ru-RU" sz="1200" b="1" dirty="0" smtClean="0">
                          <a:solidFill>
                            <a:srgbClr val="173765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 № </a:t>
                      </a:r>
                      <a:r>
                        <a:rPr lang="ru-RU" sz="1200" b="1" dirty="0">
                          <a:solidFill>
                            <a:srgbClr val="173765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143</a:t>
                      </a:r>
                      <a:endParaRPr lang="ru-RU" sz="1200" b="1" dirty="0">
                        <a:solidFill>
                          <a:srgbClr val="173765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408" marR="4340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173765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специальная защитная мера</a:t>
                      </a:r>
                      <a:endParaRPr lang="ru-RU" sz="1200" b="1" dirty="0">
                        <a:solidFill>
                          <a:srgbClr val="173765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408" marR="4340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173765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трубы из коррозионностойкой стали</a:t>
                      </a:r>
                      <a:endParaRPr lang="ru-RU" sz="1200" b="1" dirty="0">
                        <a:solidFill>
                          <a:srgbClr val="173765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408" marR="4340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173765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все </a:t>
                      </a:r>
                      <a:r>
                        <a:rPr lang="ru-RU" sz="1200" b="1" dirty="0" smtClean="0">
                          <a:solidFill>
                            <a:srgbClr val="173765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страны, </a:t>
                      </a:r>
                      <a:r>
                        <a:rPr lang="ru-RU" sz="1200" b="1" dirty="0">
                          <a:solidFill>
                            <a:srgbClr val="173765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кроме </a:t>
                      </a:r>
                      <a:r>
                        <a:rPr lang="ru-RU" sz="1200" b="1" dirty="0" smtClean="0">
                          <a:solidFill>
                            <a:srgbClr val="173765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отдельных развивающихся </a:t>
                      </a:r>
                      <a:r>
                        <a:rPr lang="ru-RU" sz="1200" b="1" dirty="0">
                          <a:solidFill>
                            <a:srgbClr val="173765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 наименее развитых стран</a:t>
                      </a:r>
                      <a:endParaRPr lang="ru-RU" sz="1200" b="1" dirty="0">
                        <a:solidFill>
                          <a:srgbClr val="173765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408" marR="4340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48607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173765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от </a:t>
                      </a:r>
                      <a:r>
                        <a:rPr lang="ru-RU" sz="1200" b="1" dirty="0">
                          <a:solidFill>
                            <a:srgbClr val="173765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27 августа 2013 г</a:t>
                      </a:r>
                      <a:r>
                        <a:rPr lang="ru-RU" sz="1200" b="1" dirty="0" smtClean="0">
                          <a:solidFill>
                            <a:srgbClr val="173765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 № </a:t>
                      </a:r>
                      <a:r>
                        <a:rPr lang="ru-RU" sz="1200" b="1" dirty="0">
                          <a:solidFill>
                            <a:srgbClr val="173765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181</a:t>
                      </a:r>
                      <a:endParaRPr lang="ru-RU" sz="1200" b="1" dirty="0">
                        <a:solidFill>
                          <a:srgbClr val="173765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408" marR="4340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173765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специальная защитная мера</a:t>
                      </a:r>
                      <a:endParaRPr lang="ru-RU" sz="1200" b="1" dirty="0">
                        <a:solidFill>
                          <a:srgbClr val="173765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408" marR="4340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173765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посуда столовая и кухонная из фарфора</a:t>
                      </a:r>
                      <a:endParaRPr lang="ru-RU" sz="1200" b="1" dirty="0">
                        <a:solidFill>
                          <a:srgbClr val="173765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408" marR="4340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173765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все страны, кроме отдельных развивающихся и наименее развитых стран</a:t>
                      </a:r>
                      <a:endParaRPr lang="ru-RU" sz="1200" b="1" dirty="0">
                        <a:solidFill>
                          <a:srgbClr val="173765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408" marR="4340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48607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173765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от </a:t>
                      </a:r>
                      <a:r>
                        <a:rPr lang="ru-RU" sz="1200" b="1" dirty="0">
                          <a:solidFill>
                            <a:srgbClr val="173765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 июня 2013 г</a:t>
                      </a:r>
                      <a:r>
                        <a:rPr lang="ru-RU" sz="1200" b="1" dirty="0" smtClean="0">
                          <a:solidFill>
                            <a:srgbClr val="173765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 № </a:t>
                      </a:r>
                      <a:r>
                        <a:rPr lang="ru-RU" sz="1200" b="1" dirty="0">
                          <a:solidFill>
                            <a:srgbClr val="173765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143</a:t>
                      </a:r>
                      <a:endParaRPr lang="ru-RU" sz="1200" b="1" dirty="0">
                        <a:solidFill>
                          <a:srgbClr val="173765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408" marR="4340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173765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специальная защитная мера</a:t>
                      </a:r>
                      <a:endParaRPr lang="ru-RU" sz="1200" b="1" dirty="0">
                        <a:solidFill>
                          <a:srgbClr val="173765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408" marR="4340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173765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зерноуборочные комбайны и модули</a:t>
                      </a:r>
                      <a:endParaRPr lang="ru-RU" sz="1200" b="1" dirty="0">
                        <a:solidFill>
                          <a:srgbClr val="173765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408" marR="4340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173765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все страны, кроме отдельных развивающихся и наименее развитых стран</a:t>
                      </a:r>
                      <a:endParaRPr lang="ru-RU" sz="1200" b="1" dirty="0">
                        <a:solidFill>
                          <a:srgbClr val="173765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408" marR="4340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48607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173765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от </a:t>
                      </a:r>
                      <a:r>
                        <a:rPr lang="ru-RU" sz="1200" b="1" dirty="0">
                          <a:solidFill>
                            <a:srgbClr val="173765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24 мая 2012 г</a:t>
                      </a:r>
                      <a:r>
                        <a:rPr lang="ru-RU" sz="1200" b="1" dirty="0" smtClean="0">
                          <a:solidFill>
                            <a:srgbClr val="173765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 № </a:t>
                      </a:r>
                      <a:r>
                        <a:rPr lang="ru-RU" sz="1200" b="1" dirty="0">
                          <a:solidFill>
                            <a:srgbClr val="173765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49</a:t>
                      </a:r>
                      <a:endParaRPr lang="ru-RU" sz="1200" b="1" dirty="0">
                        <a:solidFill>
                          <a:srgbClr val="173765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408" marR="4340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173765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антидемпинговая мера</a:t>
                      </a:r>
                      <a:endParaRPr lang="ru-RU" sz="1200" b="1" dirty="0">
                        <a:solidFill>
                          <a:srgbClr val="173765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408" marR="4340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173765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металлопрокат 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173765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 полимерным покрытием</a:t>
                      </a:r>
                      <a:endParaRPr lang="ru-RU" sz="1200" b="1" dirty="0">
                        <a:solidFill>
                          <a:srgbClr val="173765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408" marR="4340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173765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Китайская Народная Республика</a:t>
                      </a:r>
                      <a:endParaRPr lang="ru-RU" sz="1200" b="1" dirty="0">
                        <a:solidFill>
                          <a:srgbClr val="173765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408" marR="4340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8607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173765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от </a:t>
                      </a:r>
                      <a:r>
                        <a:rPr lang="ru-RU" sz="1200" b="1" dirty="0">
                          <a:solidFill>
                            <a:srgbClr val="173765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22 июня  2011 г</a:t>
                      </a:r>
                      <a:r>
                        <a:rPr lang="ru-RU" sz="1200" b="1" dirty="0" smtClean="0">
                          <a:solidFill>
                            <a:srgbClr val="173765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 № </a:t>
                      </a:r>
                      <a:r>
                        <a:rPr lang="ru-RU" sz="1200" b="1" dirty="0">
                          <a:solidFill>
                            <a:srgbClr val="173765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705</a:t>
                      </a:r>
                      <a:endParaRPr lang="ru-RU" sz="1200" b="1" dirty="0">
                        <a:solidFill>
                          <a:srgbClr val="173765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408" marR="4340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173765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антидемпинговая мера</a:t>
                      </a:r>
                      <a:endParaRPr lang="ru-RU" sz="1200" b="1" dirty="0">
                        <a:solidFill>
                          <a:srgbClr val="173765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408" marR="4340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173765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подшипники качения</a:t>
                      </a:r>
                      <a:endParaRPr lang="ru-RU" sz="1200" b="1" dirty="0">
                        <a:solidFill>
                          <a:srgbClr val="173765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408" marR="4340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173765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Китайская Народная Республика</a:t>
                      </a:r>
                      <a:endParaRPr lang="ru-RU" sz="1200" b="1" dirty="0">
                        <a:solidFill>
                          <a:srgbClr val="173765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408" marR="4340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48607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173765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от </a:t>
                      </a:r>
                      <a:r>
                        <a:rPr lang="ru-RU" sz="1200" b="1" dirty="0">
                          <a:solidFill>
                            <a:srgbClr val="173765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22 июня 2011 г</a:t>
                      </a:r>
                      <a:r>
                        <a:rPr lang="ru-RU" sz="1200" b="1" dirty="0" smtClean="0">
                          <a:solidFill>
                            <a:srgbClr val="173765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 № </a:t>
                      </a:r>
                      <a:r>
                        <a:rPr lang="ru-RU" sz="1200" b="1" dirty="0">
                          <a:solidFill>
                            <a:srgbClr val="173765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702</a:t>
                      </a:r>
                      <a:endParaRPr lang="ru-RU" sz="1200" b="1" dirty="0">
                        <a:solidFill>
                          <a:srgbClr val="173765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408" marR="4340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173765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антидемпинговая мера</a:t>
                      </a:r>
                      <a:endParaRPr lang="ru-RU" sz="1200" b="1" dirty="0">
                        <a:solidFill>
                          <a:srgbClr val="173765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408" marR="4340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173765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некоторые виды стальных труб</a:t>
                      </a:r>
                      <a:endParaRPr lang="ru-RU" sz="1200" b="1" dirty="0">
                        <a:solidFill>
                          <a:srgbClr val="173765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408" marR="4340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173765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Украина</a:t>
                      </a:r>
                      <a:endParaRPr lang="ru-RU" sz="1200" b="1" dirty="0">
                        <a:solidFill>
                          <a:srgbClr val="173765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408" marR="4340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48607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173765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от </a:t>
                      </a:r>
                      <a:r>
                        <a:rPr lang="ru-RU" sz="1200" b="1" dirty="0">
                          <a:solidFill>
                            <a:srgbClr val="173765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 апреля 2013 г</a:t>
                      </a:r>
                      <a:r>
                        <a:rPr lang="ru-RU" sz="1200" b="1" dirty="0" smtClean="0">
                          <a:solidFill>
                            <a:srgbClr val="173765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 № </a:t>
                      </a:r>
                      <a:r>
                        <a:rPr lang="ru-RU" sz="1200" b="1" dirty="0">
                          <a:solidFill>
                            <a:srgbClr val="173765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64</a:t>
                      </a:r>
                      <a:endParaRPr lang="ru-RU" sz="1200" b="1" dirty="0">
                        <a:solidFill>
                          <a:srgbClr val="173765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408" marR="4340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173765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антидемпинговая мера</a:t>
                      </a:r>
                      <a:endParaRPr lang="ru-RU" sz="1200" b="1" dirty="0">
                        <a:solidFill>
                          <a:srgbClr val="173765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408" marR="4340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173765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ванны чугунные эмалированные</a:t>
                      </a:r>
                      <a:endParaRPr lang="ru-RU" sz="1200" b="1" dirty="0">
                        <a:solidFill>
                          <a:srgbClr val="173765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408" marR="4340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173765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Китайская Народная Республика</a:t>
                      </a:r>
                      <a:endParaRPr lang="ru-RU" sz="1200" b="1" dirty="0">
                        <a:solidFill>
                          <a:srgbClr val="173765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408" marR="4340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48607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173765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от </a:t>
                      </a:r>
                      <a:r>
                        <a:rPr lang="ru-RU" sz="1200" b="1" dirty="0">
                          <a:solidFill>
                            <a:srgbClr val="173765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 декабря 2012 г</a:t>
                      </a:r>
                      <a:r>
                        <a:rPr lang="ru-RU" sz="1200" b="1" dirty="0" smtClean="0">
                          <a:solidFill>
                            <a:srgbClr val="173765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 № </a:t>
                      </a:r>
                      <a:r>
                        <a:rPr lang="ru-RU" sz="1200" b="1" dirty="0">
                          <a:solidFill>
                            <a:srgbClr val="173765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288</a:t>
                      </a:r>
                      <a:endParaRPr lang="ru-RU" sz="1200" b="1" dirty="0">
                        <a:solidFill>
                          <a:srgbClr val="173765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408" marR="4340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173765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антидемпинговая мера</a:t>
                      </a:r>
                      <a:endParaRPr lang="ru-RU" sz="1200" b="1" dirty="0">
                        <a:solidFill>
                          <a:srgbClr val="173765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408" marR="4340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173765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графитированные электроды</a:t>
                      </a:r>
                      <a:endParaRPr lang="ru-RU" sz="1200" b="1" dirty="0">
                        <a:solidFill>
                          <a:srgbClr val="173765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408" marR="4340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173765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Индия</a:t>
                      </a:r>
                      <a:endParaRPr lang="ru-RU" sz="1200" b="1" dirty="0">
                        <a:solidFill>
                          <a:srgbClr val="173765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408" marR="4340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48607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173765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от </a:t>
                      </a:r>
                      <a:r>
                        <a:rPr lang="ru-RU" sz="1200" b="1" dirty="0">
                          <a:solidFill>
                            <a:srgbClr val="173765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 апреля 2013 г</a:t>
                      </a:r>
                      <a:r>
                        <a:rPr lang="ru-RU" sz="1200" b="1" dirty="0" smtClean="0">
                          <a:solidFill>
                            <a:srgbClr val="173765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 № </a:t>
                      </a:r>
                      <a:r>
                        <a:rPr lang="ru-RU" sz="1200" b="1" dirty="0">
                          <a:solidFill>
                            <a:srgbClr val="173765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65</a:t>
                      </a:r>
                      <a:endParaRPr lang="ru-RU" sz="1200" b="1" dirty="0">
                        <a:solidFill>
                          <a:srgbClr val="173765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408" marR="4340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173765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антидемпинговая мера</a:t>
                      </a:r>
                      <a:endParaRPr lang="ru-RU" sz="1200" b="1" dirty="0">
                        <a:solidFill>
                          <a:srgbClr val="173765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408" marR="4340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173765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холоднодеформированные бесшовные трубы из нержавеющей стали</a:t>
                      </a:r>
                      <a:endParaRPr lang="ru-RU" sz="1200" b="1" dirty="0">
                        <a:solidFill>
                          <a:srgbClr val="173765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408" marR="4340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173765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Китайская Народная Республика</a:t>
                      </a:r>
                      <a:endParaRPr lang="ru-RU" sz="1200" b="1" dirty="0">
                        <a:solidFill>
                          <a:srgbClr val="173765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408" marR="4340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48607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173765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от </a:t>
                      </a:r>
                      <a:r>
                        <a:rPr lang="ru-RU" sz="1200" b="1" dirty="0">
                          <a:solidFill>
                            <a:srgbClr val="173765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 мая 2013 г</a:t>
                      </a:r>
                      <a:r>
                        <a:rPr lang="ru-RU" sz="1200" b="1" dirty="0" smtClean="0">
                          <a:solidFill>
                            <a:srgbClr val="173765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 № </a:t>
                      </a:r>
                      <a:r>
                        <a:rPr lang="ru-RU" sz="1200" b="1" dirty="0">
                          <a:solidFill>
                            <a:srgbClr val="173765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113</a:t>
                      </a:r>
                      <a:endParaRPr lang="ru-RU" sz="1200" b="1" dirty="0">
                        <a:solidFill>
                          <a:srgbClr val="173765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408" marR="4340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173765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антидемпинговая мера</a:t>
                      </a:r>
                      <a:endParaRPr lang="ru-RU" sz="1200" b="1" dirty="0">
                        <a:solidFill>
                          <a:srgbClr val="173765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408" marR="4340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173765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легкие коммерческие автомобили</a:t>
                      </a:r>
                      <a:endParaRPr lang="ru-RU" sz="1200" b="1" dirty="0">
                        <a:solidFill>
                          <a:srgbClr val="173765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408" marR="4340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173765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Германия, Италия, Турция</a:t>
                      </a:r>
                      <a:endParaRPr lang="ru-RU" sz="1200" b="1" dirty="0">
                        <a:solidFill>
                          <a:srgbClr val="173765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408" marR="4340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48607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173765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от </a:t>
                      </a:r>
                      <a:r>
                        <a:rPr lang="ru-RU" sz="1200" b="1" dirty="0">
                          <a:solidFill>
                            <a:srgbClr val="173765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 декабря 2011 г</a:t>
                      </a:r>
                      <a:r>
                        <a:rPr lang="ru-RU" sz="1200" b="1" dirty="0" smtClean="0">
                          <a:solidFill>
                            <a:srgbClr val="173765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 № </a:t>
                      </a:r>
                      <a:r>
                        <a:rPr lang="ru-RU" sz="1200" b="1" dirty="0">
                          <a:solidFill>
                            <a:srgbClr val="173765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904</a:t>
                      </a:r>
                      <a:endParaRPr lang="ru-RU" sz="1200" b="1" dirty="0">
                        <a:solidFill>
                          <a:srgbClr val="173765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408" marR="4340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173765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антидемпинговая мера</a:t>
                      </a:r>
                      <a:endParaRPr lang="ru-RU" sz="1200" b="1" dirty="0">
                        <a:solidFill>
                          <a:srgbClr val="173765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408" marR="4340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173765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стальные кованые валки для прокатных станов</a:t>
                      </a:r>
                      <a:endParaRPr lang="ru-RU" sz="1200" b="1" dirty="0">
                        <a:solidFill>
                          <a:srgbClr val="173765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408" marR="4340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173765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Украина</a:t>
                      </a:r>
                      <a:endParaRPr lang="ru-RU" sz="1200" b="1" dirty="0">
                        <a:solidFill>
                          <a:srgbClr val="173765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408" marR="4340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650" y="112713"/>
            <a:ext cx="877888" cy="644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3702050" y="204788"/>
            <a:ext cx="4762500" cy="4619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chemeClr val="tx2">
                    <a:lumMod val="75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ТАМОЖЕННАЯ СТОИМОСТЬ</a:t>
            </a:r>
          </a:p>
        </p:txBody>
      </p:sp>
      <p:sp>
        <p:nvSpPr>
          <p:cNvPr id="20" name="Прямоугольник 19"/>
          <p:cNvSpPr/>
          <p:nvPr/>
        </p:nvSpPr>
        <p:spPr>
          <a:xfrm>
            <a:off x="290536" y="1130916"/>
            <a:ext cx="8559326" cy="1738938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0"/>
                  <a:lumOff val="100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  <a:tileRect/>
          </a:gradFill>
          <a:ln>
            <a:solidFill>
              <a:schemeClr val="tx2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ТАМОЖЕННАЯ СТОИМОСТЬ ТОВАРОВ </a:t>
            </a:r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ОПРЕДЕЛЯЕТСЯ </a:t>
            </a:r>
            <a:r>
              <a:rPr lang="ru-RU" sz="24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СООТВЕТСТВИИ С ПОЛОЖЕНИЯМИ ГЛАВЫ 5 ТК ЕАЭС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500" b="1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500" b="1" i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(имплементированы положения Соглашения об определении таможенной стоимости товаров, перемещаемых через таможенную границу Таможенного союза, от 25 января 2008 года)</a:t>
            </a:r>
          </a:p>
        </p:txBody>
      </p:sp>
      <p:sp>
        <p:nvSpPr>
          <p:cNvPr id="21" name="Прямоугольник 20"/>
          <p:cNvSpPr/>
          <p:nvPr/>
        </p:nvSpPr>
        <p:spPr>
          <a:xfrm>
            <a:off x="274946" y="3576781"/>
            <a:ext cx="4140200" cy="2862322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0"/>
                  <a:lumOff val="100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0" scaled="1"/>
            <a:tileRect/>
          </a:gradFill>
          <a:ln>
            <a:solidFill>
              <a:schemeClr val="tx2">
                <a:lumMod val="75000"/>
              </a:schemeClr>
            </a:solidFill>
          </a:ln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КОМИССИЯ </a:t>
            </a:r>
            <a:r>
              <a:rPr lang="fr-FR" sz="20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ПРИНИМАЕТ </a:t>
            </a:r>
            <a:endParaRPr lang="ru-RU" sz="2000" b="1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800" b="1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r>
              <a:rPr lang="fr-FR" sz="16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кты</a:t>
            </a:r>
            <a:r>
              <a:rPr lang="ru-RU" sz="16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по</a:t>
            </a:r>
            <a:r>
              <a:rPr lang="fr-FR" sz="16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</a:t>
            </a:r>
            <a:r>
              <a:rPr lang="fr-FR" sz="16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динообразно</a:t>
            </a:r>
            <a:r>
              <a:rPr lang="ru-RU" sz="16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</a:t>
            </a:r>
            <a:r>
              <a:rPr lang="fr-FR" sz="16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применени</a:t>
            </a:r>
            <a:r>
              <a:rPr lang="ru-RU" sz="16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ю</a:t>
            </a:r>
            <a:r>
              <a:rPr lang="fr-FR" sz="16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положений главы</a:t>
            </a:r>
            <a:r>
              <a:rPr lang="ru-RU" sz="16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5</a:t>
            </a:r>
            <a:r>
              <a:rPr lang="fr-FR" sz="16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при применении методов определения таможенной стоимости товаров, исходя из положений Соглашения по применению статьи VII </a:t>
            </a:r>
            <a:r>
              <a:rPr lang="ru-RU" sz="16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ГАТТ</a:t>
            </a:r>
            <a:r>
              <a:rPr lang="fr-FR" sz="16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включая пояснительные примечания к нему, а также документов по таможенной стоимости товаров, принятых </a:t>
            </a:r>
            <a:r>
              <a:rPr lang="ru-RU" sz="16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ВТО </a:t>
            </a:r>
            <a:r>
              <a:rPr lang="fr-FR" sz="16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sz="1600" b="1" dirty="0" err="1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ВТамО</a:t>
            </a:r>
            <a:endParaRPr lang="ru-RU" sz="1600" b="1" dirty="0" smtClean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800" b="1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4709662" y="3554747"/>
            <a:ext cx="4140200" cy="2862322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0"/>
                  <a:lumOff val="100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10800000" scaled="1"/>
            <a:tileRect/>
          </a:gradFill>
          <a:ln>
            <a:solidFill>
              <a:schemeClr val="tx2">
                <a:lumMod val="75000"/>
              </a:schemeClr>
            </a:solidFill>
          </a:ln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КОМИССИЯ ОПРЕДЕЛЯЕТ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800" b="1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Особенности определения таможенной стоимости товаров при завершении таможенных процедур:</a:t>
            </a:r>
          </a:p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800" b="1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sz="16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свободной </a:t>
            </a:r>
            <a:r>
              <a:rPr lang="ru-RU" sz="16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таможенной зоны;</a:t>
            </a: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sz="16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свободного </a:t>
            </a:r>
            <a:r>
              <a:rPr lang="ru-RU" sz="16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склада;</a:t>
            </a: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sz="16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переработки </a:t>
            </a:r>
            <a:r>
              <a:rPr lang="ru-RU" sz="16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таможенной территории;</a:t>
            </a: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sz="16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переработки </a:t>
            </a:r>
            <a:r>
              <a:rPr lang="ru-RU" sz="16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 внутреннего потребления</a:t>
            </a:r>
          </a:p>
        </p:txBody>
      </p:sp>
      <p:sp>
        <p:nvSpPr>
          <p:cNvPr id="3" name="Стрелка вправо 2"/>
          <p:cNvSpPr/>
          <p:nvPr/>
        </p:nvSpPr>
        <p:spPr>
          <a:xfrm rot="5400000">
            <a:off x="2026267" y="3022671"/>
            <a:ext cx="582966" cy="344488"/>
          </a:xfrm>
          <a:prstGeom prst="rightArrow">
            <a:avLst/>
          </a:prstGeom>
          <a:solidFill>
            <a:schemeClr val="accent1">
              <a:lumMod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4" name="Стрелка вправо 23"/>
          <p:cNvSpPr/>
          <p:nvPr/>
        </p:nvSpPr>
        <p:spPr>
          <a:xfrm rot="5400000">
            <a:off x="6488278" y="3022672"/>
            <a:ext cx="582966" cy="344487"/>
          </a:xfrm>
          <a:prstGeom prst="rightArrow">
            <a:avLst/>
          </a:prstGeom>
          <a:solidFill>
            <a:schemeClr val="accent1">
              <a:lumMod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650" y="112713"/>
            <a:ext cx="877888" cy="644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3702050" y="204788"/>
            <a:ext cx="4762500" cy="4619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chemeClr val="tx2">
                    <a:lumMod val="75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ТАМОЖЕННАЯ СТОИМОСТЬ</a:t>
            </a: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686592" y="1433193"/>
            <a:ext cx="7611245" cy="5005626"/>
          </a:xfrm>
          <a:prstGeom prst="roundRect">
            <a:avLst/>
          </a:prstGeom>
          <a:gradFill flip="none" rotWithShape="1">
            <a:gsLst>
              <a:gs pos="0">
                <a:schemeClr val="accent1">
                  <a:lumMod val="0"/>
                  <a:lumOff val="100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  <a:tileRect/>
          </a:gradFill>
          <a:ln>
            <a:solidFill>
              <a:schemeClr val="tx2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ru-RU" sz="32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Таможенная стоимость товаров</a:t>
            </a:r>
            <a:r>
              <a:rPr lang="ru-RU" sz="32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2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 ОПРЕДЕЛЯЕТСЯ 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ru-RU" sz="32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 </a:t>
            </a:r>
            <a:r>
              <a:rPr lang="ru-RU" sz="32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помещении товаров под таможенные процедуры: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sz="3200" b="1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32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таможенного транзита</a:t>
            </a:r>
            <a:endParaRPr lang="ru-RU" sz="3200" b="1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32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таможенного склада</a:t>
            </a:r>
            <a:endParaRPr lang="ru-RU" sz="3200" b="1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32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уничтожения</a:t>
            </a:r>
            <a:endParaRPr lang="ru-RU" sz="3200" b="1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32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отказа </a:t>
            </a:r>
            <a:r>
              <a:rPr lang="ru-RU" sz="32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пользу государства</a:t>
            </a:r>
          </a:p>
        </p:txBody>
      </p:sp>
    </p:spTree>
    <p:extLst>
      <p:ext uri="{BB962C8B-B14F-4D97-AF65-F5344CB8AC3E}">
        <p14:creationId xmlns:p14="http://schemas.microsoft.com/office/powerpoint/2010/main" val="29117679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7940</TotalTime>
  <Words>766</Words>
  <Application>Microsoft Office PowerPoint</Application>
  <PresentationFormat>Экран (4:3)</PresentationFormat>
  <Paragraphs>170</Paragraphs>
  <Slides>11</Slides>
  <Notes>11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Test Tester</dc:creator>
  <cp:lastModifiedBy>Довольный пользователь Microsoft Office</cp:lastModifiedBy>
  <cp:revision>693</cp:revision>
  <cp:lastPrinted>2013-04-01T07:38:27Z</cp:lastPrinted>
  <dcterms:created xsi:type="dcterms:W3CDTF">2012-07-25T22:38:51Z</dcterms:created>
  <dcterms:modified xsi:type="dcterms:W3CDTF">2015-02-11T17:15:59Z</dcterms:modified>
</cp:coreProperties>
</file>